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7" r:id="rId2"/>
    <p:sldId id="307" r:id="rId3"/>
    <p:sldId id="306" r:id="rId4"/>
    <p:sldId id="308" r:id="rId5"/>
    <p:sldId id="304" r:id="rId6"/>
    <p:sldId id="305" r:id="rId7"/>
    <p:sldId id="313" r:id="rId8"/>
    <p:sldId id="314" r:id="rId9"/>
    <p:sldId id="261" r:id="rId10"/>
    <p:sldId id="272" r:id="rId11"/>
    <p:sldId id="298" r:id="rId12"/>
    <p:sldId id="274" r:id="rId13"/>
    <p:sldId id="309" r:id="rId14"/>
    <p:sldId id="278" r:id="rId15"/>
    <p:sldId id="300" r:id="rId16"/>
    <p:sldId id="282" r:id="rId17"/>
    <p:sldId id="281" r:id="rId18"/>
    <p:sldId id="283" r:id="rId19"/>
    <p:sldId id="315" r:id="rId20"/>
    <p:sldId id="285" r:id="rId21"/>
    <p:sldId id="286" r:id="rId22"/>
    <p:sldId id="287" r:id="rId23"/>
    <p:sldId id="288" r:id="rId24"/>
    <p:sldId id="289" r:id="rId25"/>
    <p:sldId id="311" r:id="rId26"/>
    <p:sldId id="290" r:id="rId27"/>
    <p:sldId id="301" r:id="rId28"/>
    <p:sldId id="293" r:id="rId29"/>
    <p:sldId id="319" r:id="rId30"/>
    <p:sldId id="318" r:id="rId31"/>
    <p:sldId id="312" r:id="rId32"/>
    <p:sldId id="316" r:id="rId33"/>
    <p:sldId id="317"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91919"/>
    <a:srgbClr val="434445"/>
    <a:srgbClr val="0D8AAC"/>
    <a:srgbClr val="F9FCFE"/>
    <a:srgbClr val="EDF5FC"/>
    <a:srgbClr val="F7FAFD"/>
    <a:srgbClr val="27D9AD"/>
    <a:srgbClr val="0D8DAD"/>
    <a:srgbClr val="BAC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96" autoAdjust="0"/>
  </p:normalViewPr>
  <p:slideViewPr>
    <p:cSldViewPr snapToGrid="0">
      <p:cViewPr varScale="1">
        <p:scale>
          <a:sx n="61" d="100"/>
          <a:sy n="61" d="100"/>
        </p:scale>
        <p:origin x="1493"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E8763-9691-454F-9455-3D7C72E9C914}" type="datetimeFigureOut">
              <a:rPr lang="en-GB" smtClean="0"/>
              <a:t>14/09/2023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5796F-B028-466C-88BE-231F072DF38F}" type="slidenum">
              <a:rPr lang="en-GB" smtClean="0"/>
              <a:t>‹#›</a:t>
            </a:fld>
            <a:endParaRPr lang="en-GB"/>
          </a:p>
        </p:txBody>
      </p:sp>
    </p:spTree>
    <p:extLst>
      <p:ext uri="{BB962C8B-B14F-4D97-AF65-F5344CB8AC3E}">
        <p14:creationId xmlns:p14="http://schemas.microsoft.com/office/powerpoint/2010/main" val="3972133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(Page 1 &amp; 2)</a:t>
            </a:r>
            <a:r>
              <a:rPr lang="en-GB" dirty="0"/>
              <a:t/>
            </a:r>
            <a:br>
              <a:rPr lang="en-GB" dirty="0"/>
            </a:br>
            <a:r>
              <a:rPr lang="en-GB" sz="1200" kern="1200" dirty="0">
                <a:solidFill>
                  <a:schemeClr val="tx1"/>
                </a:solidFill>
                <a:effectLst/>
                <a:latin typeface="+mn-lt"/>
                <a:ea typeface="+mn-ea"/>
                <a:cs typeface="+mn-cs"/>
              </a:rPr>
              <a:t>Al Salam </a:t>
            </a:r>
            <a:r>
              <a:rPr lang="en-GB" sz="1200" kern="1200" dirty="0" err="1">
                <a:solidFill>
                  <a:schemeClr val="tx1"/>
                </a:solidFill>
                <a:effectLst/>
                <a:latin typeface="+mn-lt"/>
                <a:ea typeface="+mn-ea"/>
                <a:cs typeface="+mn-cs"/>
              </a:rPr>
              <a:t>alaykoum</a:t>
            </a:r>
            <a:r>
              <a:rPr lang="en-GB" sz="1200" kern="1200" dirty="0">
                <a:solidFill>
                  <a:schemeClr val="tx1"/>
                </a:solidFill>
                <a:effectLst/>
                <a:latin typeface="+mn-lt"/>
                <a:ea typeface="+mn-ea"/>
                <a:cs typeface="+mn-cs"/>
              </a:rPr>
              <a:t>, and welcome in today's presentation of our final study project everyone who is present today from our </a:t>
            </a:r>
            <a:r>
              <a:rPr lang="en-GB" sz="1200" kern="1200" dirty="0" smtClean="0">
                <a:solidFill>
                  <a:schemeClr val="tx1"/>
                </a:solidFill>
                <a:effectLst/>
                <a:latin typeface="+mn-lt"/>
                <a:ea typeface="+mn-ea"/>
                <a:cs typeface="+mn-cs"/>
              </a:rPr>
              <a:t>families and friends </a:t>
            </a:r>
            <a:r>
              <a:rPr lang="en-GB" sz="1200" kern="1200" dirty="0">
                <a:solidFill>
                  <a:schemeClr val="tx1"/>
                </a:solidFill>
                <a:effectLst/>
                <a:latin typeface="+mn-lt"/>
                <a:ea typeface="+mn-ea"/>
                <a:cs typeface="+mn-cs"/>
              </a:rPr>
              <a:t>and the </a:t>
            </a:r>
            <a:r>
              <a:rPr lang="en-GB" sz="1200" kern="1200" dirty="0" smtClean="0">
                <a:solidFill>
                  <a:schemeClr val="tx1"/>
                </a:solidFill>
                <a:effectLst/>
                <a:latin typeface="+mn-lt"/>
                <a:ea typeface="+mn-ea"/>
                <a:cs typeface="+mn-cs"/>
              </a:rPr>
              <a:t>judges of today </a:t>
            </a:r>
            <a:r>
              <a:rPr lang="en-GB" sz="1200" kern="1200" dirty="0">
                <a:solidFill>
                  <a:schemeClr val="tx1"/>
                </a:solidFill>
                <a:effectLst/>
                <a:latin typeface="+mn-lt"/>
                <a:ea typeface="+mn-ea"/>
                <a:cs typeface="+mn-cs"/>
              </a:rPr>
              <a:t>welcome again...</a:t>
            </a:r>
            <a:r>
              <a:rPr lang="en-GB" dirty="0"/>
              <a:t/>
            </a:r>
            <a:br>
              <a:rPr lang="en-GB" dirty="0"/>
            </a:br>
            <a:r>
              <a:rPr lang="en-GB" sz="1200" kern="1200" dirty="0">
                <a:solidFill>
                  <a:schemeClr val="tx1"/>
                </a:solidFill>
                <a:effectLst/>
                <a:latin typeface="+mn-lt"/>
                <a:ea typeface="+mn-ea"/>
                <a:cs typeface="+mn-cs"/>
              </a:rPr>
              <a:t>We're happy to say that we finished that </a:t>
            </a:r>
            <a:r>
              <a:rPr lang="en-GB" sz="1200" kern="1200" dirty="0" smtClean="0">
                <a:solidFill>
                  <a:schemeClr val="tx1"/>
                </a:solidFill>
                <a:effectLst/>
                <a:latin typeface="+mn-lt"/>
                <a:ea typeface="+mn-ea"/>
                <a:cs typeface="+mn-cs"/>
              </a:rPr>
              <a:t>project, </a:t>
            </a:r>
            <a:r>
              <a:rPr lang="en-GB" sz="1200" kern="1200" dirty="0">
                <a:solidFill>
                  <a:schemeClr val="tx1"/>
                </a:solidFill>
                <a:effectLst/>
                <a:latin typeface="+mn-lt"/>
                <a:ea typeface="+mn-ea"/>
                <a:cs typeface="+mn-cs"/>
              </a:rPr>
              <a:t>under the title of (" Medical analysis laboratory management system based on a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 "), with mobile and web solutions, to obtain the Master's degree in the academic year 2022-2023.</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74719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Islam (Page 10)</a:t>
            </a:r>
            <a:r>
              <a:rPr lang="en-GB" dirty="0"/>
              <a:t/>
            </a:r>
            <a:br>
              <a:rPr lang="en-GB" dirty="0"/>
            </a:br>
            <a:r>
              <a:rPr lang="en-GB" sz="1200" kern="1200" dirty="0">
                <a:solidFill>
                  <a:schemeClr val="tx1"/>
                </a:solidFill>
                <a:effectLst/>
                <a:latin typeface="+mn-lt"/>
                <a:ea typeface="+mn-ea"/>
                <a:cs typeface="+mn-cs"/>
              </a:rPr>
              <a:t>Monolithic architecture is a traditional style of software architecture in which all components of an application are combined.</a:t>
            </a:r>
            <a:r>
              <a:rPr lang="en-GB" dirty="0"/>
              <a:t/>
            </a:r>
            <a:br>
              <a:rPr lang="en-GB" dirty="0"/>
            </a:br>
            <a:r>
              <a:rPr lang="en-GB" dirty="0"/>
              <a:t/>
            </a:r>
            <a:br>
              <a:rPr lang="en-GB" dirty="0"/>
            </a:br>
            <a:r>
              <a:rPr lang="en-GB" sz="1200" kern="1200" dirty="0">
                <a:solidFill>
                  <a:schemeClr val="tx1"/>
                </a:solidFill>
                <a:effectLst/>
                <a:latin typeface="+mn-lt"/>
                <a:ea typeface="+mn-ea"/>
                <a:cs typeface="+mn-cs"/>
              </a:rPr>
              <a:t>it has some benefits like easy deployment and development, and reduce complexity, but it also has some Challenges from difficulty of maintenance and limited scalability and flexibility to Risk of a single point of failure.</a:t>
            </a:r>
            <a:endParaRPr lang="en-GB"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200" b="1" kern="1200" dirty="0">
                <a:solidFill>
                  <a:schemeClr val="tx1"/>
                </a:solidFill>
                <a:effectLst/>
                <a:latin typeface="+mn-lt"/>
                <a:ea typeface="+mn-ea"/>
                <a:cs typeface="+mn-cs"/>
              </a:rPr>
              <a:t>Islam: (Page 11)</a:t>
            </a:r>
            <a:r>
              <a:rPr lang="en-GB" dirty="0"/>
              <a:t/>
            </a:r>
            <a:br>
              <a:rPr lang="en-GB" dirty="0"/>
            </a:br>
            <a:r>
              <a:rPr lang="en-GB" sz="1200" kern="1200" dirty="0">
                <a:solidFill>
                  <a:schemeClr val="tx1"/>
                </a:solidFill>
                <a:effectLst/>
                <a:latin typeface="+mn-lt"/>
                <a:ea typeface="+mn-ea"/>
                <a:cs typeface="+mn-cs"/>
              </a:rPr>
              <a:t>On the other side, we have the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 which allows a large application to be separated into smaller independent parts, with each part having its own realm of responsibility.</a:t>
            </a:r>
            <a:r>
              <a:rPr lang="en-GB" dirty="0"/>
              <a:t/>
            </a:r>
            <a:br>
              <a:rPr lang="en-GB" dirty="0"/>
            </a:br>
            <a:r>
              <a:rPr lang="en-GB" sz="1200" kern="1200" dirty="0">
                <a:solidFill>
                  <a:schemeClr val="tx1"/>
                </a:solidFill>
                <a:effectLst/>
                <a:latin typeface="+mn-lt"/>
                <a:ea typeface="+mn-ea"/>
                <a:cs typeface="+mn-cs"/>
              </a:rPr>
              <a:t>Also, this type of architecture has some benefits from improved scalability and technological flexibility because we can use many different languages and databases in one project, and Reduction of breakdowns.</a:t>
            </a:r>
            <a:r>
              <a:rPr lang="en-GB" dirty="0"/>
              <a:t/>
            </a:r>
            <a:br>
              <a:rPr lang="en-GB" dirty="0"/>
            </a:br>
            <a:r>
              <a:rPr lang="en-GB" sz="1200" kern="1200" dirty="0">
                <a:solidFill>
                  <a:schemeClr val="tx1"/>
                </a:solidFill>
                <a:effectLst/>
                <a:latin typeface="+mn-lt"/>
                <a:ea typeface="+mn-ea"/>
                <a:cs typeface="+mn-cs"/>
              </a:rPr>
              <a:t>moving to challenges of security and the communication between services.</a:t>
            </a:r>
            <a:endParaRPr lang="en-GB" dirty="0"/>
          </a:p>
        </p:txBody>
      </p:sp>
    </p:spTree>
    <p:extLst>
      <p:ext uri="{BB962C8B-B14F-4D97-AF65-F5344CB8AC3E}">
        <p14:creationId xmlns:p14="http://schemas.microsoft.com/office/powerpoint/2010/main" val="331526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(Page 12)</a:t>
            </a:r>
            <a:r>
              <a:rPr lang="en-GB" dirty="0"/>
              <a:t/>
            </a:r>
            <a:br>
              <a:rPr lang="en-GB" dirty="0"/>
            </a:br>
            <a:r>
              <a:rPr lang="en-GB" sz="1200" kern="1200" dirty="0">
                <a:solidFill>
                  <a:schemeClr val="tx1"/>
                </a:solidFill>
                <a:effectLst/>
                <a:latin typeface="+mn-lt"/>
                <a:ea typeface="+mn-ea"/>
                <a:cs typeface="+mn-cs"/>
              </a:rPr>
              <a:t>When we put those architectures next to each other, we can note that the project that is based on a monolithic architecture is one service combined in one server and owns only one database. </a:t>
            </a:r>
            <a:r>
              <a:rPr lang="en-GB" dirty="0"/>
              <a:t/>
            </a:r>
            <a:br>
              <a:rPr lang="en-GB" dirty="0"/>
            </a:br>
            <a:r>
              <a:rPr lang="en-GB" sz="1200" kern="1200" dirty="0">
                <a:solidFill>
                  <a:schemeClr val="tx1"/>
                </a:solidFill>
                <a:effectLst/>
                <a:latin typeface="+mn-lt"/>
                <a:ea typeface="+mn-ea"/>
                <a:cs typeface="+mn-cs"/>
              </a:rPr>
              <a:t>On the other side, the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 is separated into smaller parts each one of them works independently and every part of them can have its own database or a shared one.</a:t>
            </a:r>
            <a:endParaRPr lang="en-GB"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err="1">
                <a:solidFill>
                  <a:schemeClr val="tx1"/>
                </a:solidFill>
                <a:effectLst/>
                <a:latin typeface="+mn-lt"/>
                <a:ea typeface="+mn-ea"/>
                <a:cs typeface="+mn-cs"/>
              </a:rPr>
              <a:t>islam</a:t>
            </a:r>
            <a:r>
              <a:rPr lang="en-GB" sz="1200" b="1" kern="1200" dirty="0">
                <a:solidFill>
                  <a:schemeClr val="tx1"/>
                </a:solidFill>
                <a:effectLst/>
                <a:latin typeface="+mn-lt"/>
                <a:ea typeface="+mn-ea"/>
                <a:cs typeface="+mn-cs"/>
              </a:rPr>
              <a:t>:(Page 12)</a:t>
            </a:r>
            <a:r>
              <a:rPr lang="en-GB" dirty="0"/>
              <a:t/>
            </a:r>
            <a:br>
              <a:rPr lang="en-GB" dirty="0"/>
            </a:br>
            <a:r>
              <a:rPr lang="en-GB" sz="1200" kern="1200" dirty="0">
                <a:solidFill>
                  <a:schemeClr val="tx1"/>
                </a:solidFill>
                <a:effectLst/>
                <a:latin typeface="+mn-lt"/>
                <a:ea typeface="+mn-ea"/>
                <a:cs typeface="+mn-cs"/>
              </a:rPr>
              <a:t>Next, we will take a quick look at some of the existing models that we found.</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703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Islam. (Page 13)</a:t>
            </a:r>
            <a:r>
              <a:rPr lang="en-GB" dirty="0"/>
              <a:t/>
            </a:r>
            <a:br>
              <a:rPr lang="en-GB" dirty="0"/>
            </a:br>
            <a:r>
              <a:rPr lang="en-GB" sz="1200" kern="1200" dirty="0">
                <a:solidFill>
                  <a:schemeClr val="tx1"/>
                </a:solidFill>
                <a:effectLst/>
                <a:latin typeface="+mn-lt"/>
                <a:ea typeface="+mn-ea"/>
                <a:cs typeface="+mn-cs"/>
              </a:rPr>
              <a:t>First, </a:t>
            </a:r>
            <a:r>
              <a:rPr lang="en-GB" sz="1200" kern="1200" dirty="0" err="1">
                <a:solidFill>
                  <a:schemeClr val="tx1"/>
                </a:solidFill>
                <a:effectLst/>
                <a:latin typeface="+mn-lt"/>
                <a:ea typeface="+mn-ea"/>
                <a:cs typeface="+mn-cs"/>
              </a:rPr>
              <a:t>LabCollector</a:t>
            </a:r>
            <a:r>
              <a:rPr lang="en-GB" sz="1200" kern="1200" dirty="0">
                <a:solidFill>
                  <a:schemeClr val="tx1"/>
                </a:solidFill>
                <a:effectLst/>
                <a:latin typeface="+mn-lt"/>
                <a:ea typeface="+mn-ea"/>
                <a:cs typeface="+mn-cs"/>
              </a:rPr>
              <a:t>... provide desktop and mobile applications to manage lab data and store those data and they are distinguished at the Creation of test protocols and report and invoice generator help to Assist in connecting to PCR machines.</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8613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Islam. (Page 15)</a:t>
            </a:r>
            <a:r>
              <a:rPr lang="en-GB" dirty="0"/>
              <a:t/>
            </a:r>
            <a:br>
              <a:rPr lang="en-GB" dirty="0"/>
            </a:br>
            <a:r>
              <a:rPr lang="en-GB" sz="1200" kern="1200" dirty="0">
                <a:solidFill>
                  <a:schemeClr val="tx1"/>
                </a:solidFill>
                <a:effectLst/>
                <a:latin typeface="+mn-lt"/>
                <a:ea typeface="+mn-ea"/>
                <a:cs typeface="+mn-cs"/>
              </a:rPr>
              <a:t>Second, we have</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LABWARE which also provides desktop and mobile applications, that are featured by Patient management in a clinical laboratory,... Creating and uploading files and photos, and finally Registration of samples.</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527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200" b="1" kern="1200" dirty="0">
                <a:solidFill>
                  <a:schemeClr val="tx1"/>
                </a:solidFill>
                <a:effectLst/>
                <a:latin typeface="+mn-lt"/>
                <a:ea typeface="+mn-ea"/>
                <a:cs typeface="+mn-cs"/>
              </a:rPr>
              <a:t>A. (Page 15)</a:t>
            </a:r>
            <a:r>
              <a:rPr lang="en-GB" dirty="0"/>
              <a:t/>
            </a:r>
            <a:br>
              <a:rPr lang="en-GB" dirty="0"/>
            </a:br>
            <a:r>
              <a:rPr lang="en-GB" sz="1200" kern="1200" dirty="0">
                <a:solidFill>
                  <a:schemeClr val="tx1"/>
                </a:solidFill>
                <a:effectLst/>
                <a:latin typeface="+mn-lt"/>
                <a:ea typeface="+mn-ea"/>
                <a:cs typeface="+mn-cs"/>
              </a:rPr>
              <a:t>More importantly, now let's take the case and talk about our proposed model description:...</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994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A.(Page 17)</a:t>
            </a:r>
            <a:r>
              <a:rPr lang="en-GB" dirty="0"/>
              <a:t/>
            </a:r>
            <a:br>
              <a:rPr lang="en-GB" dirty="0"/>
            </a:br>
            <a:r>
              <a:rPr lang="en-GB" sz="1200" kern="1200" dirty="0">
                <a:solidFill>
                  <a:schemeClr val="tx1"/>
                </a:solidFill>
                <a:effectLst/>
                <a:latin typeface="+mn-lt"/>
                <a:ea typeface="+mn-ea"/>
                <a:cs typeface="+mn-cs"/>
              </a:rPr>
              <a:t>And I want to begin with the main features of our proposed application:... </a:t>
            </a:r>
            <a:r>
              <a:rPr lang="en-GB" dirty="0"/>
              <a:t/>
            </a:r>
            <a:br>
              <a:rPr lang="en-GB" dirty="0"/>
            </a:br>
            <a:r>
              <a:rPr lang="en-GB" sz="1200" kern="1200" dirty="0">
                <a:solidFill>
                  <a:schemeClr val="tx1"/>
                </a:solidFill>
                <a:effectLst/>
                <a:latin typeface="+mn-lt"/>
                <a:ea typeface="+mn-ea"/>
                <a:cs typeface="+mn-cs"/>
              </a:rPr>
              <a:t>- First the creation of blood tube information, and defining which labs can receive packets based on the type of analysis ...then</a:t>
            </a:r>
            <a:r>
              <a:rPr lang="en-GB" dirty="0"/>
              <a:t/>
            </a:r>
            <a:br>
              <a:rPr lang="en-GB" dirty="0"/>
            </a:br>
            <a:r>
              <a:rPr lang="en-GB" sz="1200" kern="1200" dirty="0">
                <a:solidFill>
                  <a:schemeClr val="tx1"/>
                </a:solidFill>
                <a:effectLst/>
                <a:latin typeface="+mn-lt"/>
                <a:ea typeface="+mn-ea"/>
                <a:cs typeface="+mn-cs"/>
              </a:rPr>
              <a:t>- Track package status from origination into the received... also</a:t>
            </a:r>
            <a:r>
              <a:rPr lang="en-GB" dirty="0"/>
              <a:t/>
            </a:r>
            <a:br>
              <a:rPr lang="en-GB" dirty="0"/>
            </a:br>
            <a:r>
              <a:rPr lang="en-GB" sz="1200" kern="1200" dirty="0">
                <a:solidFill>
                  <a:schemeClr val="tx1"/>
                </a:solidFill>
                <a:effectLst/>
                <a:latin typeface="+mn-lt"/>
                <a:ea typeface="+mn-ea"/>
                <a:cs typeface="+mn-cs"/>
              </a:rPr>
              <a:t>- Sends results in PDF form... and</a:t>
            </a:r>
            <a:r>
              <a:rPr lang="en-GB" dirty="0"/>
              <a:t/>
            </a:r>
            <a:br>
              <a:rPr lang="en-GB" dirty="0"/>
            </a:br>
            <a:r>
              <a:rPr lang="en-GB" sz="1200" kern="1200" dirty="0">
                <a:solidFill>
                  <a:schemeClr val="tx1"/>
                </a:solidFill>
                <a:effectLst/>
                <a:latin typeface="+mn-lt"/>
                <a:ea typeface="+mn-ea"/>
                <a:cs typeface="+mn-cs"/>
              </a:rPr>
              <a:t>- Manage the delivery men's accounts.</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4113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(Page 18)</a:t>
            </a:r>
            <a:r>
              <a:rPr lang="en-GB" dirty="0"/>
              <a:t/>
            </a:r>
            <a:br>
              <a:rPr lang="en-GB" dirty="0"/>
            </a:br>
            <a:r>
              <a:rPr lang="en-GB" sz="1200" kern="1200" dirty="0">
                <a:solidFill>
                  <a:schemeClr val="tx1"/>
                </a:solidFill>
                <a:effectLst/>
                <a:latin typeface="+mn-lt"/>
                <a:ea typeface="+mn-ea"/>
                <a:cs typeface="+mn-cs"/>
              </a:rPr>
              <a:t>And proposed model objectives are:... </a:t>
            </a:r>
            <a:r>
              <a:rPr lang="en-GB" dirty="0"/>
              <a:t/>
            </a:r>
            <a:br>
              <a:rPr lang="en-GB" dirty="0"/>
            </a:br>
            <a:r>
              <a:rPr lang="en-GB" sz="1200" kern="1200" dirty="0">
                <a:solidFill>
                  <a:schemeClr val="tx1"/>
                </a:solidFill>
                <a:effectLst/>
                <a:latin typeface="+mn-lt"/>
                <a:ea typeface="+mn-ea"/>
                <a:cs typeface="+mn-cs"/>
              </a:rPr>
              <a:t>- Good management of a load of packages especially in cases of epidemic like COVID-19.</a:t>
            </a:r>
            <a:r>
              <a:rPr lang="en-GB" dirty="0"/>
              <a:t/>
            </a:r>
            <a:br>
              <a:rPr lang="en-GB" dirty="0"/>
            </a:br>
            <a:r>
              <a:rPr lang="en-GB" sz="1200" kern="1200" dirty="0">
                <a:solidFill>
                  <a:schemeClr val="tx1"/>
                </a:solidFill>
                <a:effectLst/>
                <a:latin typeface="+mn-lt"/>
                <a:ea typeface="+mn-ea"/>
                <a:cs typeface="+mn-cs"/>
              </a:rPr>
              <a:t>- Develop, a simple use and clean application... and</a:t>
            </a:r>
            <a:r>
              <a:rPr lang="en-GB" dirty="0"/>
              <a:t/>
            </a:r>
            <a:br>
              <a:rPr lang="en-GB" dirty="0"/>
            </a:br>
            <a:r>
              <a:rPr lang="en-GB" sz="1200" kern="1200" dirty="0">
                <a:solidFill>
                  <a:schemeClr val="tx1"/>
                </a:solidFill>
                <a:effectLst/>
                <a:latin typeface="+mn-lt"/>
                <a:ea typeface="+mn-ea"/>
                <a:cs typeface="+mn-cs"/>
              </a:rPr>
              <a:t>- Quick access to package samples and analysis results</a:t>
            </a:r>
            <a:r>
              <a:rPr lang="en-GB" dirty="0"/>
              <a:t/>
            </a:r>
            <a:br>
              <a:rPr lang="en-GB" dirty="0"/>
            </a:br>
            <a:r>
              <a:rPr lang="en-GB" sz="1200" kern="1200" dirty="0">
                <a:solidFill>
                  <a:schemeClr val="tx1"/>
                </a:solidFill>
                <a:effectLst/>
                <a:latin typeface="+mn-lt"/>
                <a:ea typeface="+mn-ea"/>
                <a:cs typeface="+mn-cs"/>
              </a:rPr>
              <a:t>- Manage data efficiently and securely</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34770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200" b="1" kern="1200" dirty="0">
                <a:solidFill>
                  <a:schemeClr val="tx1"/>
                </a:solidFill>
                <a:effectLst/>
                <a:latin typeface="+mn-lt"/>
                <a:ea typeface="+mn-ea"/>
                <a:cs typeface="+mn-cs"/>
              </a:rPr>
              <a:t>Islam. (Page 18)</a:t>
            </a:r>
            <a:r>
              <a:rPr lang="en-GB" dirty="0"/>
              <a:t/>
            </a:r>
            <a:br>
              <a:rPr lang="en-GB" dirty="0"/>
            </a:br>
            <a:r>
              <a:rPr lang="en-GB" sz="1200" kern="1200" dirty="0">
                <a:solidFill>
                  <a:schemeClr val="tx1"/>
                </a:solidFill>
                <a:effectLst/>
                <a:latin typeface="+mn-lt"/>
                <a:ea typeface="+mn-ea"/>
                <a:cs typeface="+mn-cs"/>
              </a:rPr>
              <a:t>Thirdly in our table of contents is the </a:t>
            </a:r>
            <a:r>
              <a:rPr lang="en-GB" sz="1200" kern="1200" dirty="0" err="1">
                <a:solidFill>
                  <a:schemeClr val="tx1"/>
                </a:solidFill>
                <a:effectLst/>
                <a:latin typeface="+mn-lt"/>
                <a:ea typeface="+mn-ea"/>
                <a:cs typeface="+mn-cs"/>
              </a:rPr>
              <a:t>modelization</a:t>
            </a:r>
            <a:r>
              <a:rPr lang="en-GB" sz="1200" kern="1200" dirty="0">
                <a:solidFill>
                  <a:schemeClr val="tx1"/>
                </a:solidFill>
                <a:effectLst/>
                <a:latin typeface="+mn-lt"/>
                <a:ea typeface="+mn-ea"/>
                <a:cs typeface="+mn-cs"/>
              </a:rPr>
              <a:t> of the project:</a:t>
            </a:r>
            <a:endParaRPr lang="en-GB" dirty="0"/>
          </a:p>
        </p:txBody>
      </p:sp>
    </p:spTree>
    <p:extLst>
      <p:ext uri="{BB962C8B-B14F-4D97-AF65-F5344CB8AC3E}">
        <p14:creationId xmlns:p14="http://schemas.microsoft.com/office/powerpoint/2010/main" val="342084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a:t>
            </a:r>
            <a:r>
              <a:rPr lang="fr-FR"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presented by me SAOUDI </a:t>
            </a:r>
            <a:r>
              <a:rPr lang="en-GB" sz="1200" kern="1200" dirty="0" err="1">
                <a:solidFill>
                  <a:schemeClr val="tx1"/>
                </a:solidFill>
                <a:effectLst/>
                <a:latin typeface="+mn-lt"/>
                <a:ea typeface="+mn-ea"/>
                <a:cs typeface="+mn-cs"/>
              </a:rPr>
              <a:t>Anis</a:t>
            </a:r>
            <a:r>
              <a:rPr lang="en-GB" sz="1200" kern="1200" dirty="0">
                <a:solidFill>
                  <a:schemeClr val="tx1"/>
                </a:solidFill>
                <a:effectLst/>
                <a:latin typeface="+mn-lt"/>
                <a:ea typeface="+mn-ea"/>
                <a:cs typeface="+mn-cs"/>
              </a:rPr>
              <a:t> and my colleague ATTIA </a:t>
            </a:r>
            <a:r>
              <a:rPr lang="en-GB" sz="1200" kern="1200" dirty="0" err="1">
                <a:solidFill>
                  <a:schemeClr val="tx1"/>
                </a:solidFill>
                <a:effectLst/>
                <a:latin typeface="+mn-lt"/>
                <a:ea typeface="+mn-ea"/>
                <a:cs typeface="+mn-cs"/>
              </a:rPr>
              <a:t>Nour</a:t>
            </a:r>
            <a:r>
              <a:rPr lang="en-GB" sz="1200" kern="1200" dirty="0">
                <a:solidFill>
                  <a:schemeClr val="tx1"/>
                </a:solidFill>
                <a:effectLst/>
                <a:latin typeface="+mn-lt"/>
                <a:ea typeface="+mn-ea"/>
                <a:cs typeface="+mn-cs"/>
              </a:rPr>
              <a:t> Al Islam.</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2326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472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900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59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57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09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3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64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(Page 3)</a:t>
            </a:r>
            <a:r>
              <a:rPr lang="en-GB" dirty="0"/>
              <a:t/>
            </a:r>
            <a:br>
              <a:rPr lang="en-GB" dirty="0"/>
            </a:br>
            <a:r>
              <a:rPr lang="en-GB" sz="1200" kern="1200" dirty="0">
                <a:solidFill>
                  <a:schemeClr val="tx1"/>
                </a:solidFill>
                <a:effectLst/>
                <a:latin typeface="+mn-lt"/>
                <a:ea typeface="+mn-ea"/>
                <a:cs typeface="+mn-cs"/>
              </a:rPr>
              <a:t>Okay.., we will start our presentation with the table of contents, of course, we will begin with an introduction, Next we will see some of the existing models and there features, then we will jump into our project </a:t>
            </a:r>
            <a:r>
              <a:rPr lang="en-GB" sz="1200" kern="1200" dirty="0" err="1">
                <a:solidFill>
                  <a:schemeClr val="tx1"/>
                </a:solidFill>
                <a:effectLst/>
                <a:latin typeface="+mn-lt"/>
                <a:ea typeface="+mn-ea"/>
                <a:cs typeface="+mn-cs"/>
              </a:rPr>
              <a:t>modelization</a:t>
            </a: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a:t>
            </a:r>
            <a:r>
              <a:rPr lang="en-GB" sz="1200" kern="1200" baseline="0" dirty="0">
                <a:solidFill>
                  <a:schemeClr val="tx1"/>
                </a:solidFill>
                <a:effectLst/>
                <a:latin typeface="+mn-lt"/>
                <a:ea typeface="+mn-ea"/>
                <a:cs typeface="+mn-cs"/>
              </a:rPr>
              <a:t> we have the </a:t>
            </a:r>
            <a:r>
              <a:rPr lang="en-GB" sz="1200" kern="1200" baseline="0" dirty="0" err="1">
                <a:solidFill>
                  <a:schemeClr val="tx1"/>
                </a:solidFill>
                <a:effectLst/>
                <a:latin typeface="+mn-lt"/>
                <a:ea typeface="+mn-ea"/>
                <a:cs typeface="+mn-cs"/>
              </a:rPr>
              <a:t>implemtation</a:t>
            </a:r>
            <a:r>
              <a:rPr lang="en-GB" sz="1200" kern="1200" baseline="0" dirty="0">
                <a:solidFill>
                  <a:schemeClr val="tx1"/>
                </a:solidFill>
                <a:effectLst/>
                <a:latin typeface="+mn-lt"/>
                <a:ea typeface="+mn-ea"/>
                <a:cs typeface="+mn-cs"/>
              </a:rPr>
              <a:t> part</a:t>
            </a:r>
            <a:r>
              <a:rPr lang="en-GB" dirty="0"/>
              <a:t/>
            </a:r>
            <a:br>
              <a:rPr lang="en-GB" dirty="0"/>
            </a:br>
            <a:r>
              <a:rPr lang="en-GB" sz="1200" kern="1200" dirty="0">
                <a:solidFill>
                  <a:schemeClr val="tx1"/>
                </a:solidFill>
                <a:effectLst/>
                <a:latin typeface="+mn-lt"/>
                <a:ea typeface="+mn-ea"/>
                <a:cs typeface="+mn-cs"/>
              </a:rPr>
              <a:t>Finally, we will stamp it with conclusion and perspectives.</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5212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871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5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02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Ces laboratoires font très souvent appel à des laboratoires sous-traitants pour diverses raisons. Dans ce cas, le problème de sous </a:t>
            </a:r>
            <a:r>
              <a:rPr lang="fr-FR" sz="1200" kern="1200" dirty="0" err="1">
                <a:solidFill>
                  <a:schemeClr val="tx1"/>
                </a:solidFill>
                <a:effectLst/>
                <a:latin typeface="+mn-lt"/>
                <a:ea typeface="+mn-ea"/>
                <a:cs typeface="+mn-cs"/>
              </a:rPr>
              <a:t>traitance</a:t>
            </a:r>
            <a:r>
              <a:rPr lang="fr-FR" sz="1200" kern="1200" dirty="0">
                <a:solidFill>
                  <a:schemeClr val="tx1"/>
                </a:solidFill>
                <a:effectLst/>
                <a:latin typeface="+mn-lt"/>
                <a:ea typeface="+mn-ea"/>
                <a:cs typeface="+mn-cs"/>
              </a:rPr>
              <a:t> expose. Il</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réside dans le manque du suivi et l’absence  d’une communication efficace et d’une coordination étroite entre le laboratoire d’analyses médicales et le sous-traitant, ce qui peut entrainer des retards dans la réception des résultats d’analyses, des pertes de tubes de sang ou même des erreurs de transmission des échantillons.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lvl="0" indent="0" algn="l" rtl="0">
              <a:spcBef>
                <a:spcPts val="0"/>
              </a:spcBef>
              <a:spcAft>
                <a:spcPts val="0"/>
              </a:spcAft>
              <a:buNone/>
            </a:pPr>
            <a:r>
              <a:rPr lang="en-US" dirty="0"/>
              <a:t>These laboratories very often use subcontracted laboratories for various reasons. In this case, the outsourcing problem exposes. It lies in the lack of monitoring and the absence of effective communication and close coordination between the medical analysis laboratory and the subcontractor, which can lead to delays in receiving analysis results, blood tube losses or even sample transmission errors.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1F1F1F"/>
                </a:solidFill>
                <a:effectLst/>
                <a:latin typeface="Google Sans"/>
              </a:rPr>
              <a:t>Medical analysis laboratories often outsource to subcontracting laboratories for a variety of reasons. However, this can lead to problems if there is not adequate follow-up, communication, and coordination between the two parties. This can result in delays in receiving test results, lost blood samples, or even errors in transmitting samples.</a:t>
            </a:r>
            <a:endParaRPr dirty="0"/>
          </a:p>
        </p:txBody>
      </p:sp>
    </p:spTree>
    <p:extLst>
      <p:ext uri="{BB962C8B-B14F-4D97-AF65-F5344CB8AC3E}">
        <p14:creationId xmlns:p14="http://schemas.microsoft.com/office/powerpoint/2010/main" val="1026218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39949b980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39949b98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Islam</a:t>
            </a:r>
            <a:r>
              <a:rPr lang="fr-FR" dirty="0"/>
              <a:t>:</a:t>
            </a:r>
            <a:r>
              <a:rPr lang="fr-FR" baseline="0" dirty="0"/>
              <a:t> </a:t>
            </a:r>
            <a:r>
              <a:rPr lang="fr-FR" baseline="0" dirty="0" err="1"/>
              <a:t>we</a:t>
            </a:r>
            <a:r>
              <a:rPr lang="fr-FR" baseline="0" dirty="0"/>
              <a:t> </a:t>
            </a:r>
            <a:r>
              <a:rPr lang="fr-FR" baseline="0" dirty="0" err="1"/>
              <a:t>will</a:t>
            </a:r>
            <a:r>
              <a:rPr lang="fr-FR" baseline="0" dirty="0"/>
              <a:t> </a:t>
            </a:r>
            <a:r>
              <a:rPr lang="fr-FR" baseline="0" dirty="0" err="1"/>
              <a:t>begin</a:t>
            </a:r>
            <a:r>
              <a:rPr lang="fr-FR" baseline="0" dirty="0"/>
              <a:t> </a:t>
            </a:r>
            <a:r>
              <a:rPr lang="fr-FR" baseline="0" dirty="0" err="1"/>
              <a:t>with</a:t>
            </a:r>
            <a:r>
              <a:rPr lang="fr-FR" baseline="0" dirty="0"/>
              <a:t> an introduction</a:t>
            </a:r>
            <a:endParaRPr dirty="0"/>
          </a:p>
        </p:txBody>
      </p:sp>
    </p:spTree>
    <p:extLst>
      <p:ext uri="{BB962C8B-B14F-4D97-AF65-F5344CB8AC3E}">
        <p14:creationId xmlns:p14="http://schemas.microsoft.com/office/powerpoint/2010/main" val="113287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 (Page 4)</a:t>
            </a:r>
            <a:r>
              <a:rPr lang="en-GB" sz="1200" dirty="0"/>
              <a:t/>
            </a:r>
            <a:br>
              <a:rPr lang="en-GB" sz="1200" dirty="0"/>
            </a:br>
            <a:r>
              <a:rPr lang="en-GB" sz="1200" kern="1200" dirty="0">
                <a:solidFill>
                  <a:schemeClr val="tx1"/>
                </a:solidFill>
                <a:effectLst/>
                <a:latin typeface="+mn-lt"/>
                <a:ea typeface="+mn-ea"/>
                <a:cs typeface="+mn-cs"/>
              </a:rPr>
              <a:t>Medical analysis laboratories play an essential role in our environment by contributing to public health, Smartphones or tablets have become a main everyday object for managers and employees of medical analysis laboratories.</a:t>
            </a:r>
            <a:r>
              <a:rPr lang="en-GB" sz="1200" dirty="0"/>
              <a:t/>
            </a:r>
            <a:br>
              <a:rPr lang="en-GB" sz="1200" dirty="0"/>
            </a:br>
            <a:r>
              <a:rPr lang="en-GB" sz="1200" kern="1200" dirty="0">
                <a:solidFill>
                  <a:schemeClr val="tx1"/>
                </a:solidFill>
                <a:effectLst/>
                <a:latin typeface="+mn-lt"/>
                <a:ea typeface="+mn-ea"/>
                <a:cs typeface="+mn-cs"/>
              </a:rPr>
              <a:t>Mobile/web applications have already secured their place in the management of medical analysis laboratories through:</a:t>
            </a:r>
            <a:r>
              <a:rPr lang="en-GB" sz="1200" dirty="0"/>
              <a:t/>
            </a:r>
            <a:br>
              <a:rPr lang="en-GB" sz="1200" dirty="0"/>
            </a:br>
            <a:r>
              <a:rPr lang="en-GB" sz="1200" kern="1200" dirty="0">
                <a:solidFill>
                  <a:schemeClr val="tx1"/>
                </a:solidFill>
                <a:effectLst/>
                <a:latin typeface="+mn-lt"/>
                <a:ea typeface="+mn-ea"/>
                <a:cs typeface="+mn-cs"/>
              </a:rPr>
              <a:t>- Effective management of medical analysis operations... And</a:t>
            </a:r>
            <a:r>
              <a:rPr lang="en-GB" sz="1200" dirty="0"/>
              <a:t/>
            </a:r>
            <a:br>
              <a:rPr lang="en-GB" sz="1200" dirty="0"/>
            </a:br>
            <a:r>
              <a:rPr lang="en-GB" sz="1200" kern="1200" dirty="0">
                <a:solidFill>
                  <a:schemeClr val="tx1"/>
                </a:solidFill>
                <a:effectLst/>
                <a:latin typeface="+mn-lt"/>
                <a:ea typeface="+mn-ea"/>
                <a:cs typeface="+mn-cs"/>
              </a:rPr>
              <a:t>- Good management of invoices and payments... also</a:t>
            </a:r>
            <a:r>
              <a:rPr lang="en-GB" sz="1200" dirty="0"/>
              <a:t/>
            </a:r>
            <a:br>
              <a:rPr lang="en-GB" sz="1200" dirty="0"/>
            </a:br>
            <a:r>
              <a:rPr lang="en-GB" sz="1200" kern="1200" dirty="0">
                <a:solidFill>
                  <a:schemeClr val="tx1"/>
                </a:solidFill>
                <a:effectLst/>
                <a:latin typeface="+mn-lt"/>
                <a:ea typeface="+mn-ea"/>
                <a:cs typeface="+mn-cs"/>
              </a:rPr>
              <a:t>- Easy to access their medical information, and View test results remotely.</a:t>
            </a:r>
            <a:endParaRPr lang="en-GB"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373994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200" b="1" kern="1200" dirty="0">
                <a:solidFill>
                  <a:schemeClr val="tx1"/>
                </a:solidFill>
                <a:effectLst/>
                <a:latin typeface="+mn-lt"/>
                <a:ea typeface="+mn-ea"/>
                <a:cs typeface="+mn-cs"/>
              </a:rPr>
              <a:t>I: (Page 6)</a:t>
            </a:r>
            <a:r>
              <a:rPr lang="en-GB" dirty="0"/>
              <a:t/>
            </a:r>
            <a:br>
              <a:rPr lang="en-GB" dirty="0"/>
            </a:br>
            <a:r>
              <a:rPr lang="en-GB" sz="1200" kern="1200" dirty="0">
                <a:solidFill>
                  <a:schemeClr val="tx1"/>
                </a:solidFill>
                <a:effectLst/>
                <a:latin typeface="+mn-lt"/>
                <a:ea typeface="+mn-ea"/>
                <a:cs typeface="+mn-cs"/>
              </a:rPr>
              <a:t>In our current situation, we discovered that there is a Lack of effective communication and close coordination between laboratories, as well as a Lack of follow-up with their packages and tubes and that is a big problem that consumes time.</a:t>
            </a:r>
            <a:r>
              <a:rPr lang="en-GB" dirty="0"/>
              <a:t/>
            </a:r>
            <a:br>
              <a:rPr lang="en-GB" dirty="0"/>
            </a:br>
            <a:r>
              <a:rPr lang="en-GB" sz="1200" kern="1200" dirty="0">
                <a:solidFill>
                  <a:schemeClr val="tx1"/>
                </a:solidFill>
                <a:effectLst/>
                <a:latin typeface="+mn-lt"/>
                <a:ea typeface="+mn-ea"/>
                <a:cs typeface="+mn-cs"/>
              </a:rPr>
              <a:t>Which leads to Delays in receiving results, and sometimes loss of blood tubes or sample transmission errors.</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 Page 7 )</a:t>
            </a:r>
            <a:r>
              <a:rPr lang="en-GB" dirty="0"/>
              <a:t/>
            </a:r>
            <a:br>
              <a:rPr lang="en-GB" dirty="0"/>
            </a:br>
            <a:r>
              <a:rPr lang="en-GB" sz="1200" kern="1200" dirty="0">
                <a:solidFill>
                  <a:schemeClr val="tx1"/>
                </a:solidFill>
                <a:effectLst/>
                <a:latin typeface="+mn-lt"/>
                <a:ea typeface="+mn-ea"/>
                <a:cs typeface="+mn-cs"/>
              </a:rPr>
              <a:t>Depending on those problems, We state our objectives, from Realize a mobile &amp; web application based on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 and first is: </a:t>
            </a:r>
            <a:r>
              <a:rPr lang="en-GB" dirty="0"/>
              <a:t/>
            </a:r>
            <a:br>
              <a:rPr lang="en-GB" dirty="0"/>
            </a:br>
            <a:r>
              <a:rPr lang="en-GB" sz="1200" kern="1200" dirty="0">
                <a:solidFill>
                  <a:schemeClr val="tx1"/>
                </a:solidFill>
                <a:effectLst/>
                <a:latin typeface="+mn-lt"/>
                <a:ea typeface="+mn-ea"/>
                <a:cs typeface="+mn-cs"/>
              </a:rPr>
              <a:t>- Simply manage the laboratory tasks, anytime anywhere.</a:t>
            </a:r>
            <a:r>
              <a:rPr lang="en-GB" dirty="0"/>
              <a:t/>
            </a:r>
            <a:br>
              <a:rPr lang="en-GB" dirty="0"/>
            </a:br>
            <a:r>
              <a:rPr lang="en-GB" sz="1200" kern="1200" dirty="0">
                <a:solidFill>
                  <a:schemeClr val="tx1"/>
                </a:solidFill>
                <a:effectLst/>
                <a:latin typeface="+mn-lt"/>
                <a:ea typeface="+mn-ea"/>
                <a:cs typeface="+mn-cs"/>
              </a:rPr>
              <a:t>- Facilitate collaboration between laboratories... as well as</a:t>
            </a:r>
            <a:r>
              <a:rPr lang="en-GB" dirty="0"/>
              <a:t/>
            </a:r>
            <a:br>
              <a:rPr lang="en-GB" dirty="0"/>
            </a:br>
            <a:r>
              <a:rPr lang="en-GB" sz="1200" kern="1200" dirty="0">
                <a:solidFill>
                  <a:schemeClr val="tx1"/>
                </a:solidFill>
                <a:effectLst/>
                <a:latin typeface="+mn-lt"/>
                <a:ea typeface="+mn-ea"/>
                <a:cs typeface="+mn-cs"/>
              </a:rPr>
              <a:t>- Guarantee data security.</a:t>
            </a:r>
            <a:r>
              <a:rPr lang="en-GB" dirty="0"/>
              <a:t/>
            </a:r>
            <a:br>
              <a:rPr lang="en-GB" dirty="0"/>
            </a:br>
            <a:r>
              <a:rPr lang="en-GB" sz="1200" kern="1200" dirty="0">
                <a:solidFill>
                  <a:schemeClr val="tx1"/>
                </a:solidFill>
                <a:effectLst/>
                <a:latin typeface="+mn-lt"/>
                <a:ea typeface="+mn-ea"/>
                <a:cs typeface="+mn-cs"/>
              </a:rPr>
              <a:t>- improve and Increase productivity.</a:t>
            </a:r>
            <a:endParaRPr lang="en-GB" dirty="0"/>
          </a:p>
          <a:p>
            <a:endParaRPr dirty="0"/>
          </a:p>
        </p:txBody>
      </p:sp>
    </p:spTree>
    <p:extLst>
      <p:ext uri="{BB962C8B-B14F-4D97-AF65-F5344CB8AC3E}">
        <p14:creationId xmlns:p14="http://schemas.microsoft.com/office/powerpoint/2010/main" val="2479290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 Page 7 )</a:t>
            </a:r>
            <a:r>
              <a:rPr lang="en-GB" dirty="0"/>
              <a:t/>
            </a:r>
            <a:br>
              <a:rPr lang="en-GB" dirty="0"/>
            </a:br>
            <a:r>
              <a:rPr lang="en-GB" sz="1200" kern="1200" dirty="0">
                <a:solidFill>
                  <a:schemeClr val="tx1"/>
                </a:solidFill>
                <a:effectLst/>
                <a:latin typeface="+mn-lt"/>
                <a:ea typeface="+mn-ea"/>
                <a:cs typeface="+mn-cs"/>
              </a:rPr>
              <a:t>To provide the services we decided to realise, we choose the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 so why this type of architecture..?</a:t>
            </a:r>
            <a:endParaRPr lang="en-GB"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 Page 9 )</a:t>
            </a:r>
            <a:r>
              <a:rPr lang="en-GB" sz="1200" kern="1200" dirty="0">
                <a:solidFill>
                  <a:schemeClr val="tx1"/>
                </a:solidFill>
                <a:effectLst/>
                <a:latin typeface="+mn-lt"/>
                <a:ea typeface="+mn-ea"/>
                <a:cs typeface="+mn-cs"/>
              </a:rPr>
              <a:t> </a:t>
            </a:r>
            <a:r>
              <a:rPr lang="en-GB" dirty="0"/>
              <a:t/>
            </a:r>
            <a:br>
              <a:rPr lang="en-GB" dirty="0"/>
            </a:br>
            <a:r>
              <a:rPr lang="en-GB" sz="1200" kern="1200" dirty="0">
                <a:solidFill>
                  <a:schemeClr val="tx1"/>
                </a:solidFill>
                <a:effectLst/>
                <a:latin typeface="+mn-lt"/>
                <a:ea typeface="+mn-ea"/>
                <a:cs typeface="+mn-cs"/>
              </a:rPr>
              <a:t>because in general we have two type of architecture...</a:t>
            </a:r>
            <a:r>
              <a:rPr lang="en-GB" dirty="0"/>
              <a:t/>
            </a:r>
            <a:br>
              <a:rPr lang="en-GB" dirty="0"/>
            </a:br>
            <a:r>
              <a:rPr lang="en-GB" sz="1200" kern="1200" dirty="0">
                <a:solidFill>
                  <a:schemeClr val="tx1"/>
                </a:solidFill>
                <a:effectLst/>
                <a:latin typeface="+mn-lt"/>
                <a:ea typeface="+mn-ea"/>
                <a:cs typeface="+mn-cs"/>
              </a:rPr>
              <a:t>First the Monolithic architecture... along with</a:t>
            </a:r>
            <a:r>
              <a:rPr lang="en-GB" dirty="0"/>
              <a:t/>
            </a:r>
            <a:br>
              <a:rPr lang="en-GB" dirty="0"/>
            </a:br>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Microservices</a:t>
            </a:r>
            <a:r>
              <a:rPr lang="en-GB" sz="1200" kern="1200" dirty="0">
                <a:solidFill>
                  <a:schemeClr val="tx1"/>
                </a:solidFill>
                <a:effectLst/>
                <a:latin typeface="+mn-lt"/>
                <a:ea typeface="+mn-ea"/>
                <a:cs typeface="+mn-cs"/>
              </a:rPr>
              <a:t> architecture</a:t>
            </a:r>
            <a:r>
              <a:rPr lang="en-GB" dirty="0"/>
              <a:t/>
            </a:r>
            <a:br>
              <a:rPr lang="en-GB" dirty="0"/>
            </a:br>
            <a:r>
              <a:rPr lang="en-GB" sz="1200" kern="1200" dirty="0">
                <a:solidFill>
                  <a:schemeClr val="tx1"/>
                </a:solidFill>
                <a:effectLst/>
                <a:latin typeface="+mn-lt"/>
                <a:ea typeface="+mn-ea"/>
                <a:cs typeface="+mn-cs"/>
              </a:rPr>
              <a:t>And what is the difference between those two?</a:t>
            </a:r>
            <a:endParaRPr lang="en-GB"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467" y="1163133"/>
            <a:ext cx="7516400" cy="3232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933" b="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953467" y="4928067"/>
            <a:ext cx="3496800" cy="902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57200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3"/>
        <p:cNvGrpSpPr/>
        <p:nvPr/>
      </p:nvGrpSpPr>
      <p:grpSpPr>
        <a:xfrm>
          <a:off x="0" y="0"/>
          <a:ext cx="0" cy="0"/>
          <a:chOff x="0" y="0"/>
          <a:chExt cx="0" cy="0"/>
        </a:xfrm>
      </p:grpSpPr>
      <p:sp>
        <p:nvSpPr>
          <p:cNvPr id="124" name="Google Shape;124;p11"/>
          <p:cNvSpPr txBox="1">
            <a:spLocks noGrp="1"/>
          </p:cNvSpPr>
          <p:nvPr>
            <p:ph type="title" hasCustomPrompt="1"/>
          </p:nvPr>
        </p:nvSpPr>
        <p:spPr>
          <a:xfrm>
            <a:off x="1997000" y="1939633"/>
            <a:ext cx="8198000" cy="1724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25" name="Google Shape;125;p11"/>
          <p:cNvSpPr txBox="1">
            <a:spLocks noGrp="1"/>
          </p:cNvSpPr>
          <p:nvPr>
            <p:ph type="subTitle" idx="1"/>
          </p:nvPr>
        </p:nvSpPr>
        <p:spPr>
          <a:xfrm>
            <a:off x="1997000" y="3663633"/>
            <a:ext cx="819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126" name="Google Shape;126;p11"/>
          <p:cNvGrpSpPr/>
          <p:nvPr/>
        </p:nvGrpSpPr>
        <p:grpSpPr>
          <a:xfrm>
            <a:off x="-3783561" y="-1581611"/>
            <a:ext cx="4244685" cy="11047827"/>
            <a:chOff x="-2504296" y="-1186208"/>
            <a:chExt cx="3183514" cy="8285870"/>
          </a:xfrm>
        </p:grpSpPr>
        <p:sp>
          <p:nvSpPr>
            <p:cNvPr id="127" name="Google Shape;127;p11"/>
            <p:cNvSpPr/>
            <p:nvPr/>
          </p:nvSpPr>
          <p:spPr>
            <a:xfrm rot="10800000" flipH="1">
              <a:off x="-2504296" y="-1186208"/>
              <a:ext cx="3183514" cy="3455704"/>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1"/>
            <p:cNvSpPr/>
            <p:nvPr/>
          </p:nvSpPr>
          <p:spPr>
            <a:xfrm rot="10800000" flipH="1">
              <a:off x="-2504296" y="-640695"/>
              <a:ext cx="3183514" cy="3456837"/>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1"/>
            <p:cNvSpPr/>
            <p:nvPr/>
          </p:nvSpPr>
          <p:spPr>
            <a:xfrm rot="10800000" flipH="1">
              <a:off x="-2504296" y="-93953"/>
              <a:ext cx="3183514" cy="3455704"/>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1"/>
            <p:cNvSpPr/>
            <p:nvPr/>
          </p:nvSpPr>
          <p:spPr>
            <a:xfrm rot="10800000" flipH="1">
              <a:off x="-2504296" y="451560"/>
              <a:ext cx="3183514" cy="3455704"/>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1"/>
            <p:cNvSpPr/>
            <p:nvPr/>
          </p:nvSpPr>
          <p:spPr>
            <a:xfrm rot="10800000" flipH="1">
              <a:off x="-2504296" y="998302"/>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1"/>
            <p:cNvSpPr/>
            <p:nvPr/>
          </p:nvSpPr>
          <p:spPr>
            <a:xfrm rot="10800000" flipH="1">
              <a:off x="-2504296" y="1543816"/>
              <a:ext cx="3183514" cy="3455704"/>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1"/>
            <p:cNvSpPr/>
            <p:nvPr/>
          </p:nvSpPr>
          <p:spPr>
            <a:xfrm rot="10800000" flipH="1">
              <a:off x="-2504296" y="2090558"/>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11"/>
            <p:cNvSpPr/>
            <p:nvPr/>
          </p:nvSpPr>
          <p:spPr>
            <a:xfrm rot="10800000" flipH="1">
              <a:off x="-2504296" y="2636071"/>
              <a:ext cx="3183514" cy="3455704"/>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1"/>
            <p:cNvSpPr/>
            <p:nvPr/>
          </p:nvSpPr>
          <p:spPr>
            <a:xfrm rot="10800000" flipH="1">
              <a:off x="-2504296" y="3182813"/>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1"/>
            <p:cNvSpPr/>
            <p:nvPr/>
          </p:nvSpPr>
          <p:spPr>
            <a:xfrm rot="10800000" flipH="1">
              <a:off x="-2504296" y="3728326"/>
              <a:ext cx="3183514" cy="3371335"/>
            </a:xfrm>
            <a:custGeom>
              <a:avLst/>
              <a:gdLst/>
              <a:ahLst/>
              <a:cxnLst/>
              <a:rect l="l" t="t" r="r" b="b"/>
              <a:pathLst>
                <a:path w="33696" h="35684" extrusionOk="0">
                  <a:moveTo>
                    <a:pt x="894" y="0"/>
                  </a:moveTo>
                  <a:lnTo>
                    <a:pt x="1" y="905"/>
                  </a:lnTo>
                  <a:lnTo>
                    <a:pt x="1" y="2001"/>
                  </a:lnTo>
                  <a:lnTo>
                    <a:pt x="33695" y="35683"/>
                  </a:lnTo>
                  <a:lnTo>
                    <a:pt x="33695" y="32790"/>
                  </a:lnTo>
                  <a:lnTo>
                    <a:pt x="894"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11"/>
          <p:cNvGrpSpPr/>
          <p:nvPr/>
        </p:nvGrpSpPr>
        <p:grpSpPr>
          <a:xfrm>
            <a:off x="11730872" y="-2608211"/>
            <a:ext cx="4244685" cy="11047827"/>
            <a:chOff x="8464779" y="-1956158"/>
            <a:chExt cx="3183514" cy="8285870"/>
          </a:xfrm>
        </p:grpSpPr>
        <p:sp>
          <p:nvSpPr>
            <p:cNvPr id="138" name="Google Shape;138;p11"/>
            <p:cNvSpPr/>
            <p:nvPr/>
          </p:nvSpPr>
          <p:spPr>
            <a:xfrm rot="10800000" flipH="1">
              <a:off x="8464779" y="-1956158"/>
              <a:ext cx="3183514" cy="3455704"/>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1"/>
            <p:cNvSpPr/>
            <p:nvPr/>
          </p:nvSpPr>
          <p:spPr>
            <a:xfrm rot="10800000" flipH="1">
              <a:off x="8464779" y="-1410645"/>
              <a:ext cx="3183514" cy="3456837"/>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1"/>
            <p:cNvSpPr/>
            <p:nvPr/>
          </p:nvSpPr>
          <p:spPr>
            <a:xfrm rot="10800000" flipH="1">
              <a:off x="8464779" y="-863903"/>
              <a:ext cx="3183514" cy="3455704"/>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11"/>
            <p:cNvSpPr/>
            <p:nvPr/>
          </p:nvSpPr>
          <p:spPr>
            <a:xfrm rot="10800000" flipH="1">
              <a:off x="8464779" y="-318390"/>
              <a:ext cx="3183514" cy="3455704"/>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11"/>
            <p:cNvSpPr/>
            <p:nvPr/>
          </p:nvSpPr>
          <p:spPr>
            <a:xfrm rot="10800000" flipH="1">
              <a:off x="8464779" y="228352"/>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11"/>
            <p:cNvSpPr/>
            <p:nvPr/>
          </p:nvSpPr>
          <p:spPr>
            <a:xfrm rot="10800000" flipH="1">
              <a:off x="8464779" y="773866"/>
              <a:ext cx="3183514" cy="3455704"/>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11"/>
            <p:cNvSpPr/>
            <p:nvPr/>
          </p:nvSpPr>
          <p:spPr>
            <a:xfrm rot="10800000" flipH="1">
              <a:off x="8464779" y="1320608"/>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1"/>
            <p:cNvSpPr/>
            <p:nvPr/>
          </p:nvSpPr>
          <p:spPr>
            <a:xfrm rot="10800000" flipH="1">
              <a:off x="8464779" y="1866121"/>
              <a:ext cx="3183514" cy="3455704"/>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1"/>
            <p:cNvSpPr/>
            <p:nvPr/>
          </p:nvSpPr>
          <p:spPr>
            <a:xfrm rot="10800000" flipH="1">
              <a:off x="8464779" y="2412863"/>
              <a:ext cx="3183514" cy="3455704"/>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1"/>
            <p:cNvSpPr/>
            <p:nvPr/>
          </p:nvSpPr>
          <p:spPr>
            <a:xfrm rot="10800000" flipH="1">
              <a:off x="8464779" y="2958376"/>
              <a:ext cx="3183514" cy="3371335"/>
            </a:xfrm>
            <a:custGeom>
              <a:avLst/>
              <a:gdLst/>
              <a:ahLst/>
              <a:cxnLst/>
              <a:rect l="l" t="t" r="r" b="b"/>
              <a:pathLst>
                <a:path w="33696" h="35684" extrusionOk="0">
                  <a:moveTo>
                    <a:pt x="894" y="0"/>
                  </a:moveTo>
                  <a:lnTo>
                    <a:pt x="1" y="905"/>
                  </a:lnTo>
                  <a:lnTo>
                    <a:pt x="1" y="2001"/>
                  </a:lnTo>
                  <a:lnTo>
                    <a:pt x="33695" y="35683"/>
                  </a:lnTo>
                  <a:lnTo>
                    <a:pt x="33695" y="32790"/>
                  </a:lnTo>
                  <a:lnTo>
                    <a:pt x="894"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2740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184474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9"/>
        <p:cNvGrpSpPr/>
        <p:nvPr/>
      </p:nvGrpSpPr>
      <p:grpSpPr>
        <a:xfrm>
          <a:off x="0" y="0"/>
          <a:ext cx="0" cy="0"/>
          <a:chOff x="0" y="0"/>
          <a:chExt cx="0" cy="0"/>
        </a:xfrm>
      </p:grpSpPr>
      <p:sp>
        <p:nvSpPr>
          <p:cNvPr id="150" name="Google Shape;150;p13"/>
          <p:cNvSpPr txBox="1">
            <a:spLocks noGrp="1"/>
          </p:cNvSpPr>
          <p:nvPr>
            <p:ph type="title"/>
          </p:nvPr>
        </p:nvSpPr>
        <p:spPr>
          <a:xfrm>
            <a:off x="960000" y="593367"/>
            <a:ext cx="102720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13"/>
          <p:cNvSpPr txBox="1">
            <a:spLocks noGrp="1"/>
          </p:cNvSpPr>
          <p:nvPr>
            <p:ph type="title" idx="2" hasCustomPrompt="1"/>
          </p:nvPr>
        </p:nvSpPr>
        <p:spPr>
          <a:xfrm>
            <a:off x="1404267" y="1850511"/>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2" name="Google Shape;152;p13"/>
          <p:cNvSpPr txBox="1">
            <a:spLocks noGrp="1"/>
          </p:cNvSpPr>
          <p:nvPr>
            <p:ph type="title" idx="3" hasCustomPrompt="1"/>
          </p:nvPr>
        </p:nvSpPr>
        <p:spPr>
          <a:xfrm>
            <a:off x="1404267" y="3790155"/>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3" name="Google Shape;153;p13"/>
          <p:cNvSpPr txBox="1">
            <a:spLocks noGrp="1"/>
          </p:cNvSpPr>
          <p:nvPr>
            <p:ph type="title" idx="4" hasCustomPrompt="1"/>
          </p:nvPr>
        </p:nvSpPr>
        <p:spPr>
          <a:xfrm>
            <a:off x="4792084" y="1850511"/>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4" name="Google Shape;154;p13"/>
          <p:cNvSpPr txBox="1">
            <a:spLocks noGrp="1"/>
          </p:cNvSpPr>
          <p:nvPr>
            <p:ph type="title" idx="5" hasCustomPrompt="1"/>
          </p:nvPr>
        </p:nvSpPr>
        <p:spPr>
          <a:xfrm>
            <a:off x="4792100" y="3790155"/>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5" name="Google Shape;155;p13"/>
          <p:cNvSpPr txBox="1">
            <a:spLocks noGrp="1"/>
          </p:cNvSpPr>
          <p:nvPr>
            <p:ph type="title" idx="6" hasCustomPrompt="1"/>
          </p:nvPr>
        </p:nvSpPr>
        <p:spPr>
          <a:xfrm>
            <a:off x="8177117" y="1850511"/>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6" name="Google Shape;156;p13"/>
          <p:cNvSpPr txBox="1">
            <a:spLocks noGrp="1"/>
          </p:cNvSpPr>
          <p:nvPr>
            <p:ph type="title" idx="7" hasCustomPrompt="1"/>
          </p:nvPr>
        </p:nvSpPr>
        <p:spPr>
          <a:xfrm>
            <a:off x="8178533" y="3790155"/>
            <a:ext cx="979600" cy="862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57" name="Google Shape;157;p13"/>
          <p:cNvSpPr txBox="1">
            <a:spLocks noGrp="1"/>
          </p:cNvSpPr>
          <p:nvPr>
            <p:ph type="subTitle" idx="1"/>
          </p:nvPr>
        </p:nvSpPr>
        <p:spPr>
          <a:xfrm>
            <a:off x="1404267" y="2605400"/>
            <a:ext cx="26120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58" name="Google Shape;158;p13"/>
          <p:cNvSpPr txBox="1">
            <a:spLocks noGrp="1"/>
          </p:cNvSpPr>
          <p:nvPr>
            <p:ph type="subTitle" idx="8"/>
          </p:nvPr>
        </p:nvSpPr>
        <p:spPr>
          <a:xfrm>
            <a:off x="4792084" y="2605400"/>
            <a:ext cx="2609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59" name="Google Shape;159;p13"/>
          <p:cNvSpPr txBox="1">
            <a:spLocks noGrp="1"/>
          </p:cNvSpPr>
          <p:nvPr>
            <p:ph type="subTitle" idx="9"/>
          </p:nvPr>
        </p:nvSpPr>
        <p:spPr>
          <a:xfrm>
            <a:off x="8177117" y="2605400"/>
            <a:ext cx="2609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60" name="Google Shape;160;p13"/>
          <p:cNvSpPr txBox="1">
            <a:spLocks noGrp="1"/>
          </p:cNvSpPr>
          <p:nvPr>
            <p:ph type="subTitle" idx="13"/>
          </p:nvPr>
        </p:nvSpPr>
        <p:spPr>
          <a:xfrm>
            <a:off x="1404267" y="4545133"/>
            <a:ext cx="26120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61" name="Google Shape;161;p13"/>
          <p:cNvSpPr txBox="1">
            <a:spLocks noGrp="1"/>
          </p:cNvSpPr>
          <p:nvPr>
            <p:ph type="subTitle" idx="14"/>
          </p:nvPr>
        </p:nvSpPr>
        <p:spPr>
          <a:xfrm>
            <a:off x="4792100" y="4545133"/>
            <a:ext cx="2609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62" name="Google Shape;162;p13"/>
          <p:cNvSpPr txBox="1">
            <a:spLocks noGrp="1"/>
          </p:cNvSpPr>
          <p:nvPr>
            <p:ph type="subTitle" idx="15"/>
          </p:nvPr>
        </p:nvSpPr>
        <p:spPr>
          <a:xfrm>
            <a:off x="8178533" y="4545133"/>
            <a:ext cx="2609200" cy="9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63" name="Google Shape;163;p13"/>
          <p:cNvGrpSpPr/>
          <p:nvPr/>
        </p:nvGrpSpPr>
        <p:grpSpPr>
          <a:xfrm flipH="1">
            <a:off x="11530608" y="-1419844"/>
            <a:ext cx="1636067" cy="4725312"/>
            <a:chOff x="2881300" y="3594025"/>
            <a:chExt cx="420900" cy="1215650"/>
          </a:xfrm>
        </p:grpSpPr>
        <p:sp>
          <p:nvSpPr>
            <p:cNvPr id="164" name="Google Shape;164;p13"/>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3"/>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3"/>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3"/>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3"/>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3"/>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 name="Google Shape;170;p13"/>
          <p:cNvGrpSpPr/>
          <p:nvPr/>
        </p:nvGrpSpPr>
        <p:grpSpPr>
          <a:xfrm flipH="1">
            <a:off x="-974675" y="5424051"/>
            <a:ext cx="1636067" cy="3040755"/>
            <a:chOff x="2881300" y="3738375"/>
            <a:chExt cx="420900" cy="782275"/>
          </a:xfrm>
        </p:grpSpPr>
        <p:sp>
          <p:nvSpPr>
            <p:cNvPr id="171" name="Google Shape;171;p13"/>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13"/>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13"/>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39573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4"/>
        <p:cNvGrpSpPr/>
        <p:nvPr/>
      </p:nvGrpSpPr>
      <p:grpSpPr>
        <a:xfrm>
          <a:off x="0" y="0"/>
          <a:ext cx="0" cy="0"/>
          <a:chOff x="0" y="0"/>
          <a:chExt cx="0" cy="0"/>
        </a:xfrm>
      </p:grpSpPr>
      <p:sp>
        <p:nvSpPr>
          <p:cNvPr id="175" name="Google Shape;175;p14"/>
          <p:cNvSpPr txBox="1">
            <a:spLocks noGrp="1"/>
          </p:cNvSpPr>
          <p:nvPr>
            <p:ph type="title"/>
          </p:nvPr>
        </p:nvSpPr>
        <p:spPr>
          <a:xfrm>
            <a:off x="953467" y="593367"/>
            <a:ext cx="10285200" cy="865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Roboto"/>
                <a:ea typeface="Roboto"/>
                <a:cs typeface="Roboto"/>
                <a:sym typeface="Roboto"/>
              </a:defRPr>
            </a:lvl1pPr>
            <a:lvl2pPr lvl="1">
              <a:spcBef>
                <a:spcPts val="0"/>
              </a:spcBef>
              <a:spcAft>
                <a:spcPts val="0"/>
              </a:spcAft>
              <a:buSzPts val="3500"/>
              <a:buNone/>
              <a:defRPr>
                <a:latin typeface="Roboto"/>
                <a:ea typeface="Roboto"/>
                <a:cs typeface="Roboto"/>
                <a:sym typeface="Roboto"/>
              </a:defRPr>
            </a:lvl2pPr>
            <a:lvl3pPr lvl="2">
              <a:spcBef>
                <a:spcPts val="0"/>
              </a:spcBef>
              <a:spcAft>
                <a:spcPts val="0"/>
              </a:spcAft>
              <a:buSzPts val="3500"/>
              <a:buNone/>
              <a:defRPr>
                <a:latin typeface="Roboto"/>
                <a:ea typeface="Roboto"/>
                <a:cs typeface="Roboto"/>
                <a:sym typeface="Roboto"/>
              </a:defRPr>
            </a:lvl3pPr>
            <a:lvl4pPr lvl="3">
              <a:spcBef>
                <a:spcPts val="0"/>
              </a:spcBef>
              <a:spcAft>
                <a:spcPts val="0"/>
              </a:spcAft>
              <a:buSzPts val="3500"/>
              <a:buNone/>
              <a:defRPr>
                <a:latin typeface="Roboto"/>
                <a:ea typeface="Roboto"/>
                <a:cs typeface="Roboto"/>
                <a:sym typeface="Roboto"/>
              </a:defRPr>
            </a:lvl4pPr>
            <a:lvl5pPr lvl="4">
              <a:spcBef>
                <a:spcPts val="0"/>
              </a:spcBef>
              <a:spcAft>
                <a:spcPts val="0"/>
              </a:spcAft>
              <a:buSzPts val="3500"/>
              <a:buNone/>
              <a:defRPr>
                <a:latin typeface="Roboto"/>
                <a:ea typeface="Roboto"/>
                <a:cs typeface="Roboto"/>
                <a:sym typeface="Roboto"/>
              </a:defRPr>
            </a:lvl5pPr>
            <a:lvl6pPr lvl="5">
              <a:spcBef>
                <a:spcPts val="0"/>
              </a:spcBef>
              <a:spcAft>
                <a:spcPts val="0"/>
              </a:spcAft>
              <a:buSzPts val="3500"/>
              <a:buNone/>
              <a:defRPr>
                <a:latin typeface="Roboto"/>
                <a:ea typeface="Roboto"/>
                <a:cs typeface="Roboto"/>
                <a:sym typeface="Roboto"/>
              </a:defRPr>
            </a:lvl6pPr>
            <a:lvl7pPr lvl="6">
              <a:spcBef>
                <a:spcPts val="0"/>
              </a:spcBef>
              <a:spcAft>
                <a:spcPts val="0"/>
              </a:spcAft>
              <a:buSzPts val="3500"/>
              <a:buNone/>
              <a:defRPr>
                <a:latin typeface="Roboto"/>
                <a:ea typeface="Roboto"/>
                <a:cs typeface="Roboto"/>
                <a:sym typeface="Roboto"/>
              </a:defRPr>
            </a:lvl7pPr>
            <a:lvl8pPr lvl="7">
              <a:spcBef>
                <a:spcPts val="0"/>
              </a:spcBef>
              <a:spcAft>
                <a:spcPts val="0"/>
              </a:spcAft>
              <a:buSzPts val="3500"/>
              <a:buNone/>
              <a:defRPr>
                <a:latin typeface="Roboto"/>
                <a:ea typeface="Roboto"/>
                <a:cs typeface="Roboto"/>
                <a:sym typeface="Roboto"/>
              </a:defRPr>
            </a:lvl8pPr>
            <a:lvl9pPr lvl="8">
              <a:spcBef>
                <a:spcPts val="0"/>
              </a:spcBef>
              <a:spcAft>
                <a:spcPts val="0"/>
              </a:spcAft>
              <a:buSzPts val="3500"/>
              <a:buNone/>
              <a:defRPr>
                <a:latin typeface="Roboto"/>
                <a:ea typeface="Roboto"/>
                <a:cs typeface="Roboto"/>
                <a:sym typeface="Roboto"/>
              </a:defRPr>
            </a:lvl9pPr>
          </a:lstStyle>
          <a:p>
            <a:endParaRPr/>
          </a:p>
        </p:txBody>
      </p:sp>
      <p:grpSp>
        <p:nvGrpSpPr>
          <p:cNvPr id="176" name="Google Shape;176;p14"/>
          <p:cNvGrpSpPr/>
          <p:nvPr/>
        </p:nvGrpSpPr>
        <p:grpSpPr>
          <a:xfrm>
            <a:off x="-974675" y="-1419844"/>
            <a:ext cx="1636067" cy="4725312"/>
            <a:chOff x="2881300" y="3594025"/>
            <a:chExt cx="420900" cy="1215650"/>
          </a:xfrm>
        </p:grpSpPr>
        <p:sp>
          <p:nvSpPr>
            <p:cNvPr id="177" name="Google Shape;177;p14"/>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4"/>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4"/>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4"/>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3" name="Google Shape;183;p14"/>
          <p:cNvGrpSpPr/>
          <p:nvPr/>
        </p:nvGrpSpPr>
        <p:grpSpPr>
          <a:xfrm>
            <a:off x="11530608" y="5424051"/>
            <a:ext cx="1636067" cy="3040755"/>
            <a:chOff x="2881300" y="3738375"/>
            <a:chExt cx="420900" cy="782275"/>
          </a:xfrm>
        </p:grpSpPr>
        <p:sp>
          <p:nvSpPr>
            <p:cNvPr id="184" name="Google Shape;184;p14"/>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63736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953467" y="593367"/>
            <a:ext cx="10285200" cy="865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Roboto"/>
                <a:ea typeface="Roboto"/>
                <a:cs typeface="Roboto"/>
                <a:sym typeface="Roboto"/>
              </a:defRPr>
            </a:lvl1pPr>
            <a:lvl2pPr lvl="1">
              <a:spcBef>
                <a:spcPts val="0"/>
              </a:spcBef>
              <a:spcAft>
                <a:spcPts val="0"/>
              </a:spcAft>
              <a:buSzPts val="3500"/>
              <a:buNone/>
              <a:defRPr>
                <a:latin typeface="Roboto"/>
                <a:ea typeface="Roboto"/>
                <a:cs typeface="Roboto"/>
                <a:sym typeface="Roboto"/>
              </a:defRPr>
            </a:lvl2pPr>
            <a:lvl3pPr lvl="2">
              <a:spcBef>
                <a:spcPts val="0"/>
              </a:spcBef>
              <a:spcAft>
                <a:spcPts val="0"/>
              </a:spcAft>
              <a:buSzPts val="3500"/>
              <a:buNone/>
              <a:defRPr>
                <a:latin typeface="Roboto"/>
                <a:ea typeface="Roboto"/>
                <a:cs typeface="Roboto"/>
                <a:sym typeface="Roboto"/>
              </a:defRPr>
            </a:lvl3pPr>
            <a:lvl4pPr lvl="3">
              <a:spcBef>
                <a:spcPts val="0"/>
              </a:spcBef>
              <a:spcAft>
                <a:spcPts val="0"/>
              </a:spcAft>
              <a:buSzPts val="3500"/>
              <a:buNone/>
              <a:defRPr>
                <a:latin typeface="Roboto"/>
                <a:ea typeface="Roboto"/>
                <a:cs typeface="Roboto"/>
                <a:sym typeface="Roboto"/>
              </a:defRPr>
            </a:lvl4pPr>
            <a:lvl5pPr lvl="4">
              <a:spcBef>
                <a:spcPts val="0"/>
              </a:spcBef>
              <a:spcAft>
                <a:spcPts val="0"/>
              </a:spcAft>
              <a:buSzPts val="3500"/>
              <a:buNone/>
              <a:defRPr>
                <a:latin typeface="Roboto"/>
                <a:ea typeface="Roboto"/>
                <a:cs typeface="Roboto"/>
                <a:sym typeface="Roboto"/>
              </a:defRPr>
            </a:lvl5pPr>
            <a:lvl6pPr lvl="5">
              <a:spcBef>
                <a:spcPts val="0"/>
              </a:spcBef>
              <a:spcAft>
                <a:spcPts val="0"/>
              </a:spcAft>
              <a:buSzPts val="3500"/>
              <a:buNone/>
              <a:defRPr>
                <a:latin typeface="Roboto"/>
                <a:ea typeface="Roboto"/>
                <a:cs typeface="Roboto"/>
                <a:sym typeface="Roboto"/>
              </a:defRPr>
            </a:lvl6pPr>
            <a:lvl7pPr lvl="6">
              <a:spcBef>
                <a:spcPts val="0"/>
              </a:spcBef>
              <a:spcAft>
                <a:spcPts val="0"/>
              </a:spcAft>
              <a:buSzPts val="3500"/>
              <a:buNone/>
              <a:defRPr>
                <a:latin typeface="Roboto"/>
                <a:ea typeface="Roboto"/>
                <a:cs typeface="Roboto"/>
                <a:sym typeface="Roboto"/>
              </a:defRPr>
            </a:lvl7pPr>
            <a:lvl8pPr lvl="7">
              <a:spcBef>
                <a:spcPts val="0"/>
              </a:spcBef>
              <a:spcAft>
                <a:spcPts val="0"/>
              </a:spcAft>
              <a:buSzPts val="3500"/>
              <a:buNone/>
              <a:defRPr>
                <a:latin typeface="Roboto"/>
                <a:ea typeface="Roboto"/>
                <a:cs typeface="Roboto"/>
                <a:sym typeface="Roboto"/>
              </a:defRPr>
            </a:lvl8pPr>
            <a:lvl9pPr lvl="8">
              <a:spcBef>
                <a:spcPts val="0"/>
              </a:spcBef>
              <a:spcAft>
                <a:spcPts val="0"/>
              </a:spcAft>
              <a:buSzPts val="3500"/>
              <a:buNone/>
              <a:defRPr>
                <a:latin typeface="Roboto"/>
                <a:ea typeface="Roboto"/>
                <a:cs typeface="Roboto"/>
                <a:sym typeface="Roboto"/>
              </a:defRPr>
            </a:lvl9pPr>
          </a:lstStyle>
          <a:p>
            <a:endParaRPr/>
          </a:p>
        </p:txBody>
      </p:sp>
      <p:sp>
        <p:nvSpPr>
          <p:cNvPr id="206" name="Google Shape;206;p16"/>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grpSp>
        <p:nvGrpSpPr>
          <p:cNvPr id="207" name="Google Shape;207;p16"/>
          <p:cNvGrpSpPr/>
          <p:nvPr/>
        </p:nvGrpSpPr>
        <p:grpSpPr>
          <a:xfrm rot="10800000" flipH="1">
            <a:off x="-1120524" y="-254049"/>
            <a:ext cx="1636067" cy="5848772"/>
            <a:chOff x="2881300" y="3305000"/>
            <a:chExt cx="420900" cy="1504675"/>
          </a:xfrm>
        </p:grpSpPr>
        <p:sp>
          <p:nvSpPr>
            <p:cNvPr id="208" name="Google Shape;208;p16"/>
            <p:cNvSpPr/>
            <p:nvPr/>
          </p:nvSpPr>
          <p:spPr>
            <a:xfrm>
              <a:off x="2881300" y="3305000"/>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6"/>
            <p:cNvSpPr/>
            <p:nvPr/>
          </p:nvSpPr>
          <p:spPr>
            <a:xfrm>
              <a:off x="2881300" y="3449375"/>
              <a:ext cx="420900" cy="493525"/>
            </a:xfrm>
            <a:custGeom>
              <a:avLst/>
              <a:gdLst/>
              <a:ahLst/>
              <a:cxnLst/>
              <a:rect l="l" t="t" r="r" b="b"/>
              <a:pathLst>
                <a:path w="16836" h="19741" extrusionOk="0">
                  <a:moveTo>
                    <a:pt x="1" y="0"/>
                  </a:moveTo>
                  <a:lnTo>
                    <a:pt x="1" y="2893"/>
                  </a:lnTo>
                  <a:lnTo>
                    <a:pt x="16836" y="19741"/>
                  </a:lnTo>
                  <a:lnTo>
                    <a:pt x="16836" y="1684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6"/>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6"/>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6"/>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6"/>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6"/>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6"/>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16"/>
          <p:cNvGrpSpPr/>
          <p:nvPr/>
        </p:nvGrpSpPr>
        <p:grpSpPr>
          <a:xfrm rot="10800000" flipH="1">
            <a:off x="11692951" y="1167907"/>
            <a:ext cx="3511597" cy="7733397"/>
            <a:chOff x="2881300" y="3882750"/>
            <a:chExt cx="420900" cy="926925"/>
          </a:xfrm>
        </p:grpSpPr>
        <p:sp>
          <p:nvSpPr>
            <p:cNvPr id="217" name="Google Shape;217;p16"/>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6"/>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6"/>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6"/>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89329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64"/>
        <p:cNvGrpSpPr/>
        <p:nvPr/>
      </p:nvGrpSpPr>
      <p:grpSpPr>
        <a:xfrm>
          <a:off x="0" y="0"/>
          <a:ext cx="0" cy="0"/>
          <a:chOff x="0" y="0"/>
          <a:chExt cx="0" cy="0"/>
        </a:xfrm>
      </p:grpSpPr>
      <p:sp>
        <p:nvSpPr>
          <p:cNvPr id="265" name="Google Shape;265;p18"/>
          <p:cNvSpPr txBox="1">
            <a:spLocks noGrp="1"/>
          </p:cNvSpPr>
          <p:nvPr>
            <p:ph type="title"/>
          </p:nvPr>
        </p:nvSpPr>
        <p:spPr>
          <a:xfrm>
            <a:off x="960000" y="593367"/>
            <a:ext cx="102720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18"/>
          <p:cNvSpPr txBox="1">
            <a:spLocks noGrp="1"/>
          </p:cNvSpPr>
          <p:nvPr>
            <p:ph type="subTitle" idx="1"/>
          </p:nvPr>
        </p:nvSpPr>
        <p:spPr>
          <a:xfrm>
            <a:off x="953467" y="1611367"/>
            <a:ext cx="10272000" cy="11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67" name="Google Shape;267;p18"/>
          <p:cNvSpPr txBox="1">
            <a:spLocks noGrp="1"/>
          </p:cNvSpPr>
          <p:nvPr>
            <p:ph type="subTitle" idx="2"/>
          </p:nvPr>
        </p:nvSpPr>
        <p:spPr>
          <a:xfrm>
            <a:off x="953467" y="2804040"/>
            <a:ext cx="10272000" cy="18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68" name="Google Shape;268;p18"/>
          <p:cNvSpPr txBox="1">
            <a:spLocks noGrp="1"/>
          </p:cNvSpPr>
          <p:nvPr>
            <p:ph type="subTitle" idx="3"/>
          </p:nvPr>
        </p:nvSpPr>
        <p:spPr>
          <a:xfrm>
            <a:off x="953467" y="4735513"/>
            <a:ext cx="10272000" cy="11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69" name="Google Shape;269;p18"/>
          <p:cNvGrpSpPr/>
          <p:nvPr/>
        </p:nvGrpSpPr>
        <p:grpSpPr>
          <a:xfrm>
            <a:off x="-2751404" y="-518581"/>
            <a:ext cx="3161824" cy="6143580"/>
            <a:chOff x="-713629" y="-706524"/>
            <a:chExt cx="2455849" cy="4771836"/>
          </a:xfrm>
        </p:grpSpPr>
        <p:sp>
          <p:nvSpPr>
            <p:cNvPr id="270" name="Google Shape;270;p18"/>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8"/>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8"/>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8"/>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8"/>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8"/>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18"/>
          <p:cNvGrpSpPr/>
          <p:nvPr/>
        </p:nvGrpSpPr>
        <p:grpSpPr>
          <a:xfrm>
            <a:off x="-2548204" y="-452981"/>
            <a:ext cx="3161824" cy="6143580"/>
            <a:chOff x="-713629" y="-706524"/>
            <a:chExt cx="2455849" cy="4771836"/>
          </a:xfrm>
        </p:grpSpPr>
        <p:sp>
          <p:nvSpPr>
            <p:cNvPr id="277" name="Google Shape;277;p18"/>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8"/>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8"/>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8"/>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8"/>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8"/>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18"/>
          <p:cNvGrpSpPr/>
          <p:nvPr/>
        </p:nvGrpSpPr>
        <p:grpSpPr>
          <a:xfrm flipH="1">
            <a:off x="-653890" y="4846565"/>
            <a:ext cx="1422081" cy="3131771"/>
            <a:chOff x="2881300" y="3882750"/>
            <a:chExt cx="420900" cy="926925"/>
          </a:xfrm>
        </p:grpSpPr>
        <p:sp>
          <p:nvSpPr>
            <p:cNvPr id="284" name="Google Shape;284;p1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8" name="Google Shape;288;p18"/>
          <p:cNvGrpSpPr/>
          <p:nvPr/>
        </p:nvGrpSpPr>
        <p:grpSpPr>
          <a:xfrm rot="10800000" flipH="1">
            <a:off x="11701675" y="2674613"/>
            <a:ext cx="4454168" cy="4454063"/>
            <a:chOff x="1419500" y="2003950"/>
            <a:chExt cx="1058500" cy="1058475"/>
          </a:xfrm>
        </p:grpSpPr>
        <p:sp>
          <p:nvSpPr>
            <p:cNvPr id="289" name="Google Shape;289;p18"/>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8"/>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8"/>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8"/>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8"/>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18"/>
          <p:cNvGrpSpPr/>
          <p:nvPr/>
        </p:nvGrpSpPr>
        <p:grpSpPr>
          <a:xfrm flipH="1">
            <a:off x="10216499" y="2944649"/>
            <a:ext cx="4454168" cy="4454063"/>
            <a:chOff x="1419500" y="2003950"/>
            <a:chExt cx="1058500" cy="1058475"/>
          </a:xfrm>
        </p:grpSpPr>
        <p:sp>
          <p:nvSpPr>
            <p:cNvPr id="295" name="Google Shape;295;p18"/>
            <p:cNvSpPr/>
            <p:nvPr/>
          </p:nvSpPr>
          <p:spPr>
            <a:xfrm>
              <a:off x="1419500" y="3015375"/>
              <a:ext cx="47075" cy="47050"/>
            </a:xfrm>
            <a:custGeom>
              <a:avLst/>
              <a:gdLst/>
              <a:ahLst/>
              <a:cxnLst/>
              <a:rect l="l" t="t" r="r" b="b"/>
              <a:pathLst>
                <a:path w="1883" h="1882" extrusionOk="0">
                  <a:moveTo>
                    <a:pt x="1" y="1"/>
                  </a:moveTo>
                  <a:lnTo>
                    <a:pt x="1" y="1882"/>
                  </a:lnTo>
                  <a:lnTo>
                    <a:pt x="1882" y="1882"/>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1419500" y="2871025"/>
              <a:ext cx="191425" cy="191400"/>
            </a:xfrm>
            <a:custGeom>
              <a:avLst/>
              <a:gdLst/>
              <a:ahLst/>
              <a:cxnLst/>
              <a:rect l="l" t="t" r="r" b="b"/>
              <a:pathLst>
                <a:path w="7657" h="7656" extrusionOk="0">
                  <a:moveTo>
                    <a:pt x="1" y="0"/>
                  </a:moveTo>
                  <a:lnTo>
                    <a:pt x="1" y="2893"/>
                  </a:lnTo>
                  <a:lnTo>
                    <a:pt x="4763" y="7656"/>
                  </a:lnTo>
                  <a:lnTo>
                    <a:pt x="7657" y="765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8"/>
            <p:cNvSpPr/>
            <p:nvPr/>
          </p:nvSpPr>
          <p:spPr>
            <a:xfrm>
              <a:off x="1419500" y="2726350"/>
              <a:ext cx="336100" cy="336075"/>
            </a:xfrm>
            <a:custGeom>
              <a:avLst/>
              <a:gdLst/>
              <a:ahLst/>
              <a:cxnLst/>
              <a:rect l="l" t="t" r="r" b="b"/>
              <a:pathLst>
                <a:path w="13444" h="13443" extrusionOk="0">
                  <a:moveTo>
                    <a:pt x="1" y="1"/>
                  </a:moveTo>
                  <a:lnTo>
                    <a:pt x="1" y="2894"/>
                  </a:lnTo>
                  <a:lnTo>
                    <a:pt x="10550" y="13443"/>
                  </a:lnTo>
                  <a:lnTo>
                    <a:pt x="13443" y="1344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8"/>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8"/>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8"/>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8"/>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8"/>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3" name="Google Shape;303;p18"/>
          <p:cNvGrpSpPr/>
          <p:nvPr/>
        </p:nvGrpSpPr>
        <p:grpSpPr>
          <a:xfrm flipH="1">
            <a:off x="11423810" y="-1120335"/>
            <a:ext cx="1422081" cy="3131771"/>
            <a:chOff x="2881300" y="3882750"/>
            <a:chExt cx="420900" cy="926925"/>
          </a:xfrm>
        </p:grpSpPr>
        <p:sp>
          <p:nvSpPr>
            <p:cNvPr id="304" name="Google Shape;304;p1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655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0" name="Google Shape;310;p19"/>
          <p:cNvSpPr txBox="1">
            <a:spLocks noGrp="1"/>
          </p:cNvSpPr>
          <p:nvPr>
            <p:ph type="subTitle" idx="1"/>
          </p:nvPr>
        </p:nvSpPr>
        <p:spPr>
          <a:xfrm>
            <a:off x="1105684" y="3975267"/>
            <a:ext cx="3089600" cy="171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19"/>
          <p:cNvSpPr txBox="1">
            <a:spLocks noGrp="1"/>
          </p:cNvSpPr>
          <p:nvPr>
            <p:ph type="subTitle" idx="2"/>
          </p:nvPr>
        </p:nvSpPr>
        <p:spPr>
          <a:xfrm>
            <a:off x="4551203" y="3975267"/>
            <a:ext cx="3089600" cy="171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19"/>
          <p:cNvSpPr txBox="1">
            <a:spLocks noGrp="1"/>
          </p:cNvSpPr>
          <p:nvPr>
            <p:ph type="subTitle" idx="3"/>
          </p:nvPr>
        </p:nvSpPr>
        <p:spPr>
          <a:xfrm>
            <a:off x="7996721" y="3975267"/>
            <a:ext cx="3089600" cy="171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19"/>
          <p:cNvSpPr txBox="1">
            <a:spLocks noGrp="1"/>
          </p:cNvSpPr>
          <p:nvPr>
            <p:ph type="subTitle" idx="4"/>
          </p:nvPr>
        </p:nvSpPr>
        <p:spPr>
          <a:xfrm>
            <a:off x="1105684" y="3443533"/>
            <a:ext cx="3089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14" name="Google Shape;314;p19"/>
          <p:cNvSpPr txBox="1">
            <a:spLocks noGrp="1"/>
          </p:cNvSpPr>
          <p:nvPr>
            <p:ph type="subTitle" idx="5"/>
          </p:nvPr>
        </p:nvSpPr>
        <p:spPr>
          <a:xfrm>
            <a:off x="4551203" y="3443533"/>
            <a:ext cx="3089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15" name="Google Shape;315;p19"/>
          <p:cNvSpPr txBox="1">
            <a:spLocks noGrp="1"/>
          </p:cNvSpPr>
          <p:nvPr>
            <p:ph type="subTitle" idx="6"/>
          </p:nvPr>
        </p:nvSpPr>
        <p:spPr>
          <a:xfrm>
            <a:off x="7996721" y="3443533"/>
            <a:ext cx="3089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316" name="Google Shape;316;p19"/>
          <p:cNvGrpSpPr/>
          <p:nvPr/>
        </p:nvGrpSpPr>
        <p:grpSpPr>
          <a:xfrm>
            <a:off x="9399472" y="-6681669"/>
            <a:ext cx="9452523" cy="11490672"/>
            <a:chOff x="7052837" y="-5012881"/>
            <a:chExt cx="7089392" cy="8618004"/>
          </a:xfrm>
        </p:grpSpPr>
        <p:grpSp>
          <p:nvGrpSpPr>
            <p:cNvPr id="317" name="Google Shape;317;p19"/>
            <p:cNvGrpSpPr/>
            <p:nvPr/>
          </p:nvGrpSpPr>
          <p:grpSpPr>
            <a:xfrm flipH="1">
              <a:off x="7052837" y="-5012881"/>
              <a:ext cx="5316845" cy="5316720"/>
              <a:chOff x="1419500" y="2003950"/>
              <a:chExt cx="1058500" cy="1058475"/>
            </a:xfrm>
          </p:grpSpPr>
          <p:sp>
            <p:nvSpPr>
              <p:cNvPr id="318" name="Google Shape;318;p19"/>
              <p:cNvSpPr/>
              <p:nvPr/>
            </p:nvSpPr>
            <p:spPr>
              <a:xfrm>
                <a:off x="1419500" y="3015375"/>
                <a:ext cx="47075" cy="47050"/>
              </a:xfrm>
              <a:custGeom>
                <a:avLst/>
                <a:gdLst/>
                <a:ahLst/>
                <a:cxnLst/>
                <a:rect l="l" t="t" r="r" b="b"/>
                <a:pathLst>
                  <a:path w="1883" h="1882" extrusionOk="0">
                    <a:moveTo>
                      <a:pt x="1" y="1"/>
                    </a:moveTo>
                    <a:lnTo>
                      <a:pt x="1" y="1882"/>
                    </a:lnTo>
                    <a:lnTo>
                      <a:pt x="1882" y="1882"/>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9"/>
              <p:cNvSpPr/>
              <p:nvPr/>
            </p:nvSpPr>
            <p:spPr>
              <a:xfrm>
                <a:off x="1419500" y="2871025"/>
                <a:ext cx="191425" cy="191400"/>
              </a:xfrm>
              <a:custGeom>
                <a:avLst/>
                <a:gdLst/>
                <a:ahLst/>
                <a:cxnLst/>
                <a:rect l="l" t="t" r="r" b="b"/>
                <a:pathLst>
                  <a:path w="7657" h="7656" extrusionOk="0">
                    <a:moveTo>
                      <a:pt x="1" y="0"/>
                    </a:moveTo>
                    <a:lnTo>
                      <a:pt x="1" y="2893"/>
                    </a:lnTo>
                    <a:lnTo>
                      <a:pt x="4763" y="7656"/>
                    </a:lnTo>
                    <a:lnTo>
                      <a:pt x="7657" y="7656"/>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9"/>
              <p:cNvSpPr/>
              <p:nvPr/>
            </p:nvSpPr>
            <p:spPr>
              <a:xfrm>
                <a:off x="1419500" y="2726350"/>
                <a:ext cx="336100" cy="336075"/>
              </a:xfrm>
              <a:custGeom>
                <a:avLst/>
                <a:gdLst/>
                <a:ahLst/>
                <a:cxnLst/>
                <a:rect l="l" t="t" r="r" b="b"/>
                <a:pathLst>
                  <a:path w="13444" h="13443" extrusionOk="0">
                    <a:moveTo>
                      <a:pt x="1" y="1"/>
                    </a:moveTo>
                    <a:lnTo>
                      <a:pt x="1" y="2894"/>
                    </a:lnTo>
                    <a:lnTo>
                      <a:pt x="10550" y="13443"/>
                    </a:lnTo>
                    <a:lnTo>
                      <a:pt x="13443" y="1344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9"/>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9"/>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9"/>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9"/>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9"/>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6" name="Google Shape;326;p19"/>
            <p:cNvGrpSpPr/>
            <p:nvPr/>
          </p:nvGrpSpPr>
          <p:grpSpPr>
            <a:xfrm rot="10800000" flipH="1">
              <a:off x="8825384" y="-1711597"/>
              <a:ext cx="5316845" cy="5316720"/>
              <a:chOff x="1419500" y="2003950"/>
              <a:chExt cx="1058500" cy="1058475"/>
            </a:xfrm>
          </p:grpSpPr>
          <p:sp>
            <p:nvSpPr>
              <p:cNvPr id="327" name="Google Shape;327;p19"/>
              <p:cNvSpPr/>
              <p:nvPr/>
            </p:nvSpPr>
            <p:spPr>
              <a:xfrm>
                <a:off x="1419500" y="3015375"/>
                <a:ext cx="47075" cy="47050"/>
              </a:xfrm>
              <a:custGeom>
                <a:avLst/>
                <a:gdLst/>
                <a:ahLst/>
                <a:cxnLst/>
                <a:rect l="l" t="t" r="r" b="b"/>
                <a:pathLst>
                  <a:path w="1883" h="1882" extrusionOk="0">
                    <a:moveTo>
                      <a:pt x="1" y="1"/>
                    </a:moveTo>
                    <a:lnTo>
                      <a:pt x="1" y="1882"/>
                    </a:lnTo>
                    <a:lnTo>
                      <a:pt x="1882" y="1882"/>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9"/>
              <p:cNvSpPr/>
              <p:nvPr/>
            </p:nvSpPr>
            <p:spPr>
              <a:xfrm>
                <a:off x="1419500" y="2871025"/>
                <a:ext cx="191425" cy="191400"/>
              </a:xfrm>
              <a:custGeom>
                <a:avLst/>
                <a:gdLst/>
                <a:ahLst/>
                <a:cxnLst/>
                <a:rect l="l" t="t" r="r" b="b"/>
                <a:pathLst>
                  <a:path w="7657" h="7656" extrusionOk="0">
                    <a:moveTo>
                      <a:pt x="1" y="0"/>
                    </a:moveTo>
                    <a:lnTo>
                      <a:pt x="1" y="2893"/>
                    </a:lnTo>
                    <a:lnTo>
                      <a:pt x="4763" y="7656"/>
                    </a:lnTo>
                    <a:lnTo>
                      <a:pt x="7657" y="765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9"/>
              <p:cNvSpPr/>
              <p:nvPr/>
            </p:nvSpPr>
            <p:spPr>
              <a:xfrm>
                <a:off x="1419500" y="2726350"/>
                <a:ext cx="336100" cy="336075"/>
              </a:xfrm>
              <a:custGeom>
                <a:avLst/>
                <a:gdLst/>
                <a:ahLst/>
                <a:cxnLst/>
                <a:rect l="l" t="t" r="r" b="b"/>
                <a:pathLst>
                  <a:path w="13444" h="13443" extrusionOk="0">
                    <a:moveTo>
                      <a:pt x="1" y="1"/>
                    </a:moveTo>
                    <a:lnTo>
                      <a:pt x="1" y="2894"/>
                    </a:lnTo>
                    <a:lnTo>
                      <a:pt x="10550" y="13443"/>
                    </a:lnTo>
                    <a:lnTo>
                      <a:pt x="13443" y="1344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9"/>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9"/>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9"/>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9"/>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9"/>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35" name="Google Shape;335;p19"/>
          <p:cNvGrpSpPr/>
          <p:nvPr/>
        </p:nvGrpSpPr>
        <p:grpSpPr>
          <a:xfrm rot="10800000">
            <a:off x="-6659995" y="2048997"/>
            <a:ext cx="9452523" cy="11490672"/>
            <a:chOff x="7052837" y="-5012881"/>
            <a:chExt cx="7089392" cy="8618004"/>
          </a:xfrm>
        </p:grpSpPr>
        <p:grpSp>
          <p:nvGrpSpPr>
            <p:cNvPr id="336" name="Google Shape;336;p19"/>
            <p:cNvGrpSpPr/>
            <p:nvPr/>
          </p:nvGrpSpPr>
          <p:grpSpPr>
            <a:xfrm flipH="1">
              <a:off x="7052837" y="-5012881"/>
              <a:ext cx="5316845" cy="5316720"/>
              <a:chOff x="1419500" y="2003950"/>
              <a:chExt cx="1058500" cy="1058475"/>
            </a:xfrm>
          </p:grpSpPr>
          <p:sp>
            <p:nvSpPr>
              <p:cNvPr id="337" name="Google Shape;337;p19"/>
              <p:cNvSpPr/>
              <p:nvPr/>
            </p:nvSpPr>
            <p:spPr>
              <a:xfrm>
                <a:off x="1419500" y="3015375"/>
                <a:ext cx="47075" cy="47050"/>
              </a:xfrm>
              <a:custGeom>
                <a:avLst/>
                <a:gdLst/>
                <a:ahLst/>
                <a:cxnLst/>
                <a:rect l="l" t="t" r="r" b="b"/>
                <a:pathLst>
                  <a:path w="1883" h="1882" extrusionOk="0">
                    <a:moveTo>
                      <a:pt x="1" y="1"/>
                    </a:moveTo>
                    <a:lnTo>
                      <a:pt x="1" y="1882"/>
                    </a:lnTo>
                    <a:lnTo>
                      <a:pt x="1882" y="1882"/>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9"/>
              <p:cNvSpPr/>
              <p:nvPr/>
            </p:nvSpPr>
            <p:spPr>
              <a:xfrm>
                <a:off x="1419500" y="2871025"/>
                <a:ext cx="191425" cy="191400"/>
              </a:xfrm>
              <a:custGeom>
                <a:avLst/>
                <a:gdLst/>
                <a:ahLst/>
                <a:cxnLst/>
                <a:rect l="l" t="t" r="r" b="b"/>
                <a:pathLst>
                  <a:path w="7657" h="7656" extrusionOk="0">
                    <a:moveTo>
                      <a:pt x="1" y="0"/>
                    </a:moveTo>
                    <a:lnTo>
                      <a:pt x="1" y="2893"/>
                    </a:lnTo>
                    <a:lnTo>
                      <a:pt x="4763" y="7656"/>
                    </a:lnTo>
                    <a:lnTo>
                      <a:pt x="7657" y="7656"/>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9"/>
              <p:cNvSpPr/>
              <p:nvPr/>
            </p:nvSpPr>
            <p:spPr>
              <a:xfrm>
                <a:off x="1419500" y="2726350"/>
                <a:ext cx="336100" cy="336075"/>
              </a:xfrm>
              <a:custGeom>
                <a:avLst/>
                <a:gdLst/>
                <a:ahLst/>
                <a:cxnLst/>
                <a:rect l="l" t="t" r="r" b="b"/>
                <a:pathLst>
                  <a:path w="13444" h="13443" extrusionOk="0">
                    <a:moveTo>
                      <a:pt x="1" y="1"/>
                    </a:moveTo>
                    <a:lnTo>
                      <a:pt x="1" y="2894"/>
                    </a:lnTo>
                    <a:lnTo>
                      <a:pt x="10550" y="13443"/>
                    </a:lnTo>
                    <a:lnTo>
                      <a:pt x="13443" y="1344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9"/>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9"/>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9"/>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9"/>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9"/>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5" name="Google Shape;345;p19"/>
            <p:cNvGrpSpPr/>
            <p:nvPr/>
          </p:nvGrpSpPr>
          <p:grpSpPr>
            <a:xfrm rot="10800000" flipH="1">
              <a:off x="8825384" y="-1711597"/>
              <a:ext cx="5316845" cy="5316720"/>
              <a:chOff x="1419500" y="2003950"/>
              <a:chExt cx="1058500" cy="1058475"/>
            </a:xfrm>
          </p:grpSpPr>
          <p:sp>
            <p:nvSpPr>
              <p:cNvPr id="346" name="Google Shape;346;p19"/>
              <p:cNvSpPr/>
              <p:nvPr/>
            </p:nvSpPr>
            <p:spPr>
              <a:xfrm>
                <a:off x="1419500" y="3015375"/>
                <a:ext cx="47075" cy="47050"/>
              </a:xfrm>
              <a:custGeom>
                <a:avLst/>
                <a:gdLst/>
                <a:ahLst/>
                <a:cxnLst/>
                <a:rect l="l" t="t" r="r" b="b"/>
                <a:pathLst>
                  <a:path w="1883" h="1882" extrusionOk="0">
                    <a:moveTo>
                      <a:pt x="1" y="1"/>
                    </a:moveTo>
                    <a:lnTo>
                      <a:pt x="1" y="1882"/>
                    </a:lnTo>
                    <a:lnTo>
                      <a:pt x="1882" y="1882"/>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9"/>
              <p:cNvSpPr/>
              <p:nvPr/>
            </p:nvSpPr>
            <p:spPr>
              <a:xfrm>
                <a:off x="1419500" y="2871025"/>
                <a:ext cx="191425" cy="191400"/>
              </a:xfrm>
              <a:custGeom>
                <a:avLst/>
                <a:gdLst/>
                <a:ahLst/>
                <a:cxnLst/>
                <a:rect l="l" t="t" r="r" b="b"/>
                <a:pathLst>
                  <a:path w="7657" h="7656" extrusionOk="0">
                    <a:moveTo>
                      <a:pt x="1" y="0"/>
                    </a:moveTo>
                    <a:lnTo>
                      <a:pt x="1" y="2893"/>
                    </a:lnTo>
                    <a:lnTo>
                      <a:pt x="4763" y="7656"/>
                    </a:lnTo>
                    <a:lnTo>
                      <a:pt x="7657" y="765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9"/>
              <p:cNvSpPr/>
              <p:nvPr/>
            </p:nvSpPr>
            <p:spPr>
              <a:xfrm>
                <a:off x="1419500" y="2726350"/>
                <a:ext cx="336100" cy="336075"/>
              </a:xfrm>
              <a:custGeom>
                <a:avLst/>
                <a:gdLst/>
                <a:ahLst/>
                <a:cxnLst/>
                <a:rect l="l" t="t" r="r" b="b"/>
                <a:pathLst>
                  <a:path w="13444" h="13443" extrusionOk="0">
                    <a:moveTo>
                      <a:pt x="1" y="1"/>
                    </a:moveTo>
                    <a:lnTo>
                      <a:pt x="1" y="2894"/>
                    </a:lnTo>
                    <a:lnTo>
                      <a:pt x="10550" y="13443"/>
                    </a:lnTo>
                    <a:lnTo>
                      <a:pt x="13443" y="1344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9"/>
              <p:cNvSpPr/>
              <p:nvPr/>
            </p:nvSpPr>
            <p:spPr>
              <a:xfrm>
                <a:off x="1419500" y="2582000"/>
                <a:ext cx="480450" cy="480425"/>
              </a:xfrm>
              <a:custGeom>
                <a:avLst/>
                <a:gdLst/>
                <a:ahLst/>
                <a:cxnLst/>
                <a:rect l="l" t="t" r="r" b="b"/>
                <a:pathLst>
                  <a:path w="19218" h="19217" extrusionOk="0">
                    <a:moveTo>
                      <a:pt x="1" y="0"/>
                    </a:moveTo>
                    <a:lnTo>
                      <a:pt x="1" y="2894"/>
                    </a:lnTo>
                    <a:lnTo>
                      <a:pt x="16324" y="19217"/>
                    </a:lnTo>
                    <a:lnTo>
                      <a:pt x="19218" y="1921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9"/>
              <p:cNvSpPr/>
              <p:nvPr/>
            </p:nvSpPr>
            <p:spPr>
              <a:xfrm>
                <a:off x="1419500" y="2437325"/>
                <a:ext cx="625125" cy="625100"/>
              </a:xfrm>
              <a:custGeom>
                <a:avLst/>
                <a:gdLst/>
                <a:ahLst/>
                <a:cxnLst/>
                <a:rect l="l" t="t" r="r" b="b"/>
                <a:pathLst>
                  <a:path w="25005" h="25004" extrusionOk="0">
                    <a:moveTo>
                      <a:pt x="1" y="1"/>
                    </a:moveTo>
                    <a:lnTo>
                      <a:pt x="1" y="2894"/>
                    </a:lnTo>
                    <a:lnTo>
                      <a:pt x="22111" y="25004"/>
                    </a:lnTo>
                    <a:lnTo>
                      <a:pt x="25004" y="25004"/>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9"/>
              <p:cNvSpPr/>
              <p:nvPr/>
            </p:nvSpPr>
            <p:spPr>
              <a:xfrm>
                <a:off x="1419500" y="2292975"/>
                <a:ext cx="769475" cy="769450"/>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9"/>
              <p:cNvSpPr/>
              <p:nvPr/>
            </p:nvSpPr>
            <p:spPr>
              <a:xfrm>
                <a:off x="1419500" y="2148600"/>
                <a:ext cx="913850" cy="913825"/>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9"/>
              <p:cNvSpPr/>
              <p:nvPr/>
            </p:nvSpPr>
            <p:spPr>
              <a:xfrm>
                <a:off x="1419500" y="2003950"/>
                <a:ext cx="1058500" cy="1058475"/>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264296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4"/>
        <p:cNvGrpSpPr/>
        <p:nvPr/>
      </p:nvGrpSpPr>
      <p:grpSpPr>
        <a:xfrm>
          <a:off x="0" y="0"/>
          <a:ext cx="0" cy="0"/>
          <a:chOff x="0" y="0"/>
          <a:chExt cx="0" cy="0"/>
        </a:xfrm>
      </p:grpSpPr>
      <p:sp>
        <p:nvSpPr>
          <p:cNvPr id="355" name="Google Shape;355;p20"/>
          <p:cNvSpPr txBox="1">
            <a:spLocks noGrp="1"/>
          </p:cNvSpPr>
          <p:nvPr>
            <p:ph type="title"/>
          </p:nvPr>
        </p:nvSpPr>
        <p:spPr>
          <a:xfrm>
            <a:off x="953467" y="593367"/>
            <a:ext cx="102852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6" name="Google Shape;356;p20"/>
          <p:cNvSpPr txBox="1">
            <a:spLocks noGrp="1"/>
          </p:cNvSpPr>
          <p:nvPr>
            <p:ph type="subTitle" idx="1"/>
          </p:nvPr>
        </p:nvSpPr>
        <p:spPr>
          <a:xfrm>
            <a:off x="953467" y="1791033"/>
            <a:ext cx="3769600" cy="615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357" name="Google Shape;357;p20"/>
          <p:cNvSpPr txBox="1">
            <a:spLocks noGrp="1"/>
          </p:cNvSpPr>
          <p:nvPr>
            <p:ph type="subTitle" idx="2"/>
          </p:nvPr>
        </p:nvSpPr>
        <p:spPr>
          <a:xfrm>
            <a:off x="953467" y="2318467"/>
            <a:ext cx="37696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8" name="Google Shape;358;p20"/>
          <p:cNvSpPr txBox="1">
            <a:spLocks noGrp="1"/>
          </p:cNvSpPr>
          <p:nvPr>
            <p:ph type="subTitle" idx="3"/>
          </p:nvPr>
        </p:nvSpPr>
        <p:spPr>
          <a:xfrm>
            <a:off x="5635065" y="2318467"/>
            <a:ext cx="37696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9" name="Google Shape;359;p20"/>
          <p:cNvSpPr txBox="1">
            <a:spLocks noGrp="1"/>
          </p:cNvSpPr>
          <p:nvPr>
            <p:ph type="subTitle" idx="4"/>
          </p:nvPr>
        </p:nvSpPr>
        <p:spPr>
          <a:xfrm>
            <a:off x="953468" y="4486767"/>
            <a:ext cx="37696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0" name="Google Shape;360;p20"/>
          <p:cNvSpPr txBox="1">
            <a:spLocks noGrp="1"/>
          </p:cNvSpPr>
          <p:nvPr>
            <p:ph type="subTitle" idx="5"/>
          </p:nvPr>
        </p:nvSpPr>
        <p:spPr>
          <a:xfrm>
            <a:off x="5635051" y="4486767"/>
            <a:ext cx="37696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1" name="Google Shape;361;p20"/>
          <p:cNvSpPr txBox="1">
            <a:spLocks noGrp="1"/>
          </p:cNvSpPr>
          <p:nvPr>
            <p:ph type="subTitle" idx="6"/>
          </p:nvPr>
        </p:nvSpPr>
        <p:spPr>
          <a:xfrm>
            <a:off x="953467" y="3959323"/>
            <a:ext cx="3769600" cy="615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362" name="Google Shape;362;p20"/>
          <p:cNvSpPr txBox="1">
            <a:spLocks noGrp="1"/>
          </p:cNvSpPr>
          <p:nvPr>
            <p:ph type="subTitle" idx="7"/>
          </p:nvPr>
        </p:nvSpPr>
        <p:spPr>
          <a:xfrm>
            <a:off x="5635048" y="1791033"/>
            <a:ext cx="3769600" cy="615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363" name="Google Shape;363;p20"/>
          <p:cNvSpPr txBox="1">
            <a:spLocks noGrp="1"/>
          </p:cNvSpPr>
          <p:nvPr>
            <p:ph type="subTitle" idx="8"/>
          </p:nvPr>
        </p:nvSpPr>
        <p:spPr>
          <a:xfrm>
            <a:off x="5635048" y="3959323"/>
            <a:ext cx="3769600" cy="615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grpSp>
        <p:nvGrpSpPr>
          <p:cNvPr id="364" name="Google Shape;364;p20"/>
          <p:cNvGrpSpPr/>
          <p:nvPr/>
        </p:nvGrpSpPr>
        <p:grpSpPr>
          <a:xfrm flipH="1">
            <a:off x="11314422" y="-335247"/>
            <a:ext cx="1906897" cy="5557243"/>
            <a:chOff x="1390925" y="3395775"/>
            <a:chExt cx="490575" cy="1429675"/>
          </a:xfrm>
        </p:grpSpPr>
        <p:sp>
          <p:nvSpPr>
            <p:cNvPr id="365" name="Google Shape;365;p20"/>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0"/>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0"/>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0"/>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0"/>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0"/>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0"/>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2" name="Google Shape;372;p20"/>
          <p:cNvGrpSpPr/>
          <p:nvPr/>
        </p:nvGrpSpPr>
        <p:grpSpPr>
          <a:xfrm>
            <a:off x="-442729" y="4842179"/>
            <a:ext cx="1076887" cy="2371692"/>
            <a:chOff x="7248128" y="434034"/>
            <a:chExt cx="807665" cy="1778769"/>
          </a:xfrm>
        </p:grpSpPr>
        <p:sp>
          <p:nvSpPr>
            <p:cNvPr id="373" name="Google Shape;373;p20"/>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0"/>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0"/>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0"/>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7" name="Google Shape;377;p20"/>
          <p:cNvGrpSpPr/>
          <p:nvPr/>
        </p:nvGrpSpPr>
        <p:grpSpPr>
          <a:xfrm flipH="1">
            <a:off x="-2987608" y="-225600"/>
            <a:ext cx="3511597" cy="7733397"/>
            <a:chOff x="2881300" y="3882750"/>
            <a:chExt cx="420900" cy="926925"/>
          </a:xfrm>
        </p:grpSpPr>
        <p:sp>
          <p:nvSpPr>
            <p:cNvPr id="378" name="Google Shape;378;p20"/>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0"/>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0"/>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0"/>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79882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82"/>
        <p:cNvGrpSpPr/>
        <p:nvPr/>
      </p:nvGrpSpPr>
      <p:grpSpPr>
        <a:xfrm>
          <a:off x="0" y="0"/>
          <a:ext cx="0" cy="0"/>
          <a:chOff x="0" y="0"/>
          <a:chExt cx="0" cy="0"/>
        </a:xfrm>
      </p:grpSpPr>
      <p:sp>
        <p:nvSpPr>
          <p:cNvPr id="383" name="Google Shape;383;p21"/>
          <p:cNvSpPr txBox="1">
            <a:spLocks noGrp="1"/>
          </p:cNvSpPr>
          <p:nvPr>
            <p:ph type="title"/>
          </p:nvPr>
        </p:nvSpPr>
        <p:spPr>
          <a:xfrm>
            <a:off x="960000" y="593367"/>
            <a:ext cx="102720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21"/>
          <p:cNvSpPr txBox="1">
            <a:spLocks noGrp="1"/>
          </p:cNvSpPr>
          <p:nvPr>
            <p:ph type="subTitle" idx="1"/>
          </p:nvPr>
        </p:nvSpPr>
        <p:spPr>
          <a:xfrm>
            <a:off x="960000" y="230993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5" name="Google Shape;385;p21"/>
          <p:cNvSpPr txBox="1">
            <a:spLocks noGrp="1"/>
          </p:cNvSpPr>
          <p:nvPr>
            <p:ph type="subTitle" idx="2"/>
          </p:nvPr>
        </p:nvSpPr>
        <p:spPr>
          <a:xfrm>
            <a:off x="4772000" y="230993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6" name="Google Shape;386;p21"/>
          <p:cNvSpPr txBox="1">
            <a:spLocks noGrp="1"/>
          </p:cNvSpPr>
          <p:nvPr>
            <p:ph type="subTitle" idx="3"/>
          </p:nvPr>
        </p:nvSpPr>
        <p:spPr>
          <a:xfrm>
            <a:off x="960000" y="448324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 name="Google Shape;387;p21"/>
          <p:cNvSpPr txBox="1">
            <a:spLocks noGrp="1"/>
          </p:cNvSpPr>
          <p:nvPr>
            <p:ph type="subTitle" idx="4"/>
          </p:nvPr>
        </p:nvSpPr>
        <p:spPr>
          <a:xfrm>
            <a:off x="4772000" y="448324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8" name="Google Shape;388;p21"/>
          <p:cNvSpPr txBox="1">
            <a:spLocks noGrp="1"/>
          </p:cNvSpPr>
          <p:nvPr>
            <p:ph type="subTitle" idx="5"/>
          </p:nvPr>
        </p:nvSpPr>
        <p:spPr>
          <a:xfrm>
            <a:off x="8583996" y="230993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9" name="Google Shape;389;p21"/>
          <p:cNvSpPr txBox="1">
            <a:spLocks noGrp="1"/>
          </p:cNvSpPr>
          <p:nvPr>
            <p:ph type="subTitle" idx="6"/>
          </p:nvPr>
        </p:nvSpPr>
        <p:spPr>
          <a:xfrm>
            <a:off x="8583996" y="4483245"/>
            <a:ext cx="2648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 name="Google Shape;390;p21"/>
          <p:cNvSpPr txBox="1">
            <a:spLocks noGrp="1"/>
          </p:cNvSpPr>
          <p:nvPr>
            <p:ph type="subTitle" idx="7"/>
          </p:nvPr>
        </p:nvSpPr>
        <p:spPr>
          <a:xfrm>
            <a:off x="965207" y="1779681"/>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1" name="Google Shape;391;p21"/>
          <p:cNvSpPr txBox="1">
            <a:spLocks noGrp="1"/>
          </p:cNvSpPr>
          <p:nvPr>
            <p:ph type="subTitle" idx="8"/>
          </p:nvPr>
        </p:nvSpPr>
        <p:spPr>
          <a:xfrm>
            <a:off x="4777203" y="1779681"/>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2" name="Google Shape;392;p21"/>
          <p:cNvSpPr txBox="1">
            <a:spLocks noGrp="1"/>
          </p:cNvSpPr>
          <p:nvPr>
            <p:ph type="subTitle" idx="9"/>
          </p:nvPr>
        </p:nvSpPr>
        <p:spPr>
          <a:xfrm>
            <a:off x="8589193" y="1779681"/>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3" name="Google Shape;393;p21"/>
          <p:cNvSpPr txBox="1">
            <a:spLocks noGrp="1"/>
          </p:cNvSpPr>
          <p:nvPr>
            <p:ph type="subTitle" idx="13"/>
          </p:nvPr>
        </p:nvSpPr>
        <p:spPr>
          <a:xfrm>
            <a:off x="965207" y="3956153"/>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4" name="Google Shape;394;p21"/>
          <p:cNvSpPr txBox="1">
            <a:spLocks noGrp="1"/>
          </p:cNvSpPr>
          <p:nvPr>
            <p:ph type="subTitle" idx="14"/>
          </p:nvPr>
        </p:nvSpPr>
        <p:spPr>
          <a:xfrm>
            <a:off x="4777203" y="3956153"/>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5" name="Google Shape;395;p21"/>
          <p:cNvSpPr txBox="1">
            <a:spLocks noGrp="1"/>
          </p:cNvSpPr>
          <p:nvPr>
            <p:ph type="subTitle" idx="15"/>
          </p:nvPr>
        </p:nvSpPr>
        <p:spPr>
          <a:xfrm>
            <a:off x="8589193" y="3956153"/>
            <a:ext cx="2637600" cy="61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396" name="Google Shape;396;p21"/>
          <p:cNvGrpSpPr/>
          <p:nvPr/>
        </p:nvGrpSpPr>
        <p:grpSpPr>
          <a:xfrm>
            <a:off x="-3786237" y="-1575722"/>
            <a:ext cx="4244689" cy="10432971"/>
            <a:chOff x="-713629" y="-706524"/>
            <a:chExt cx="2455849" cy="6036202"/>
          </a:xfrm>
        </p:grpSpPr>
        <p:sp>
          <p:nvSpPr>
            <p:cNvPr id="397" name="Google Shape;397;p21"/>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1"/>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1"/>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1"/>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1"/>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1"/>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1"/>
            <p:cNvSpPr/>
            <p:nvPr/>
          </p:nvSpPr>
          <p:spPr>
            <a:xfrm rot="10800000" flipH="1">
              <a:off x="-713629" y="1821259"/>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1"/>
            <p:cNvSpPr/>
            <p:nvPr/>
          </p:nvSpPr>
          <p:spPr>
            <a:xfrm rot="10800000" flipH="1">
              <a:off x="-713629" y="2242083"/>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1"/>
            <p:cNvSpPr/>
            <p:nvPr/>
          </p:nvSpPr>
          <p:spPr>
            <a:xfrm rot="10800000" flipH="1">
              <a:off x="-713629" y="2663854"/>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6" name="Google Shape;406;p21"/>
          <p:cNvGrpSpPr/>
          <p:nvPr/>
        </p:nvGrpSpPr>
        <p:grpSpPr>
          <a:xfrm>
            <a:off x="11733530" y="-1766304"/>
            <a:ext cx="4244689" cy="10432971"/>
            <a:chOff x="-713629" y="-706524"/>
            <a:chExt cx="2455849" cy="6036202"/>
          </a:xfrm>
        </p:grpSpPr>
        <p:sp>
          <p:nvSpPr>
            <p:cNvPr id="407" name="Google Shape;407;p21"/>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1"/>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1"/>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1"/>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1"/>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1"/>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1"/>
            <p:cNvSpPr/>
            <p:nvPr/>
          </p:nvSpPr>
          <p:spPr>
            <a:xfrm rot="10800000" flipH="1">
              <a:off x="-713629" y="1821259"/>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1"/>
            <p:cNvSpPr/>
            <p:nvPr/>
          </p:nvSpPr>
          <p:spPr>
            <a:xfrm rot="10800000" flipH="1">
              <a:off x="-713629" y="2242083"/>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1"/>
            <p:cNvSpPr/>
            <p:nvPr/>
          </p:nvSpPr>
          <p:spPr>
            <a:xfrm rot="10800000" flipH="1">
              <a:off x="-713629" y="2663854"/>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931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6"/>
        <p:cNvGrpSpPr/>
        <p:nvPr/>
      </p:nvGrpSpPr>
      <p:grpSpPr>
        <a:xfrm>
          <a:off x="0" y="0"/>
          <a:ext cx="0" cy="0"/>
          <a:chOff x="0" y="0"/>
          <a:chExt cx="0" cy="0"/>
        </a:xfrm>
      </p:grpSpPr>
      <p:sp>
        <p:nvSpPr>
          <p:cNvPr id="417" name="Google Shape;417;p22"/>
          <p:cNvSpPr txBox="1">
            <a:spLocks noGrp="1"/>
          </p:cNvSpPr>
          <p:nvPr>
            <p:ph type="ctrTitle"/>
          </p:nvPr>
        </p:nvSpPr>
        <p:spPr>
          <a:xfrm>
            <a:off x="4154333" y="893100"/>
            <a:ext cx="4684800" cy="13304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418" name="Google Shape;418;p22"/>
          <p:cNvSpPr txBox="1">
            <a:spLocks noGrp="1"/>
          </p:cNvSpPr>
          <p:nvPr>
            <p:ph type="subTitle" idx="1"/>
          </p:nvPr>
        </p:nvSpPr>
        <p:spPr>
          <a:xfrm>
            <a:off x="4154333" y="2171133"/>
            <a:ext cx="4684800" cy="14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419" name="Google Shape;419;p22"/>
          <p:cNvSpPr txBox="1"/>
          <p:nvPr/>
        </p:nvSpPr>
        <p:spPr>
          <a:xfrm>
            <a:off x="4154333" y="4816067"/>
            <a:ext cx="4684800" cy="82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b="1">
                <a:solidFill>
                  <a:schemeClr val="dk1"/>
                </a:solidFill>
                <a:latin typeface="Roboto"/>
                <a:ea typeface="Roboto"/>
                <a:cs typeface="Roboto"/>
                <a:sym typeface="Roboto"/>
              </a:rPr>
              <a:t>CREDITS:</a:t>
            </a:r>
            <a:r>
              <a:rPr lang="en" sz="1333">
                <a:solidFill>
                  <a:schemeClr val="dk1"/>
                </a:solidFill>
                <a:latin typeface="Roboto"/>
                <a:ea typeface="Roboto"/>
                <a:cs typeface="Roboto"/>
                <a:sym typeface="Roboto"/>
              </a:rPr>
              <a:t> This presentation template was created by </a:t>
            </a:r>
            <a:r>
              <a:rPr lang="en" sz="1333" b="1" u="sng">
                <a:solidFill>
                  <a:schemeClr val="dk1"/>
                </a:solidFill>
                <a:latin typeface="Roboto"/>
                <a:ea typeface="Roboto"/>
                <a:cs typeface="Roboto"/>
                <a:sym typeface="Roboto"/>
                <a:hlinkClick r:id="rId2">
                  <a:extLst>
                    <a:ext uri="{A12FA001-AC4F-418D-AE19-62706E023703}">
                      <ahyp:hlinkClr xmlns="" xmlns:ahyp="http://schemas.microsoft.com/office/drawing/2018/hyperlinkcolor" val="tx"/>
                    </a:ext>
                  </a:extLst>
                </a:hlinkClick>
              </a:rPr>
              <a:t>Slidesgo</a:t>
            </a:r>
            <a:r>
              <a:rPr lang="en" sz="1333" b="1" u="sng">
                <a:solidFill>
                  <a:schemeClr val="dk1"/>
                </a:solidFill>
                <a:latin typeface="Roboto"/>
                <a:ea typeface="Roboto"/>
                <a:cs typeface="Roboto"/>
                <a:sym typeface="Roboto"/>
              </a:rPr>
              <a:t>,</a:t>
            </a:r>
            <a:r>
              <a:rPr lang="en" sz="1333" b="1">
                <a:solidFill>
                  <a:schemeClr val="dk1"/>
                </a:solidFill>
                <a:latin typeface="Roboto"/>
                <a:ea typeface="Roboto"/>
                <a:cs typeface="Roboto"/>
                <a:sym typeface="Roboto"/>
              </a:rPr>
              <a:t> </a:t>
            </a:r>
            <a:r>
              <a:rPr lang="en" sz="1333">
                <a:solidFill>
                  <a:schemeClr val="dk1"/>
                </a:solidFill>
                <a:latin typeface="Roboto"/>
                <a:ea typeface="Roboto"/>
                <a:cs typeface="Roboto"/>
                <a:sym typeface="Roboto"/>
              </a:rPr>
              <a:t>and includes icons by </a:t>
            </a:r>
            <a:r>
              <a:rPr lang="en" sz="1333" b="1" u="sng">
                <a:solidFill>
                  <a:schemeClr val="dk1"/>
                </a:solidFill>
                <a:latin typeface="Roboto"/>
                <a:ea typeface="Roboto"/>
                <a:cs typeface="Roboto"/>
                <a:sym typeface="Roboto"/>
                <a:hlinkClick r:id="rId3">
                  <a:extLst>
                    <a:ext uri="{A12FA001-AC4F-418D-AE19-62706E023703}">
                      <ahyp:hlinkClr xmlns="" xmlns:ahyp="http://schemas.microsoft.com/office/drawing/2018/hyperlinkcolor" val="tx"/>
                    </a:ext>
                  </a:extLst>
                </a:hlinkClick>
              </a:rPr>
              <a:t>Flaticon</a:t>
            </a:r>
            <a:r>
              <a:rPr lang="en" sz="1333" b="1">
                <a:solidFill>
                  <a:schemeClr val="dk1"/>
                </a:solidFill>
                <a:latin typeface="Roboto"/>
                <a:ea typeface="Roboto"/>
                <a:cs typeface="Roboto"/>
                <a:sym typeface="Roboto"/>
              </a:rPr>
              <a:t> </a:t>
            </a:r>
            <a:r>
              <a:rPr lang="en" sz="1333">
                <a:solidFill>
                  <a:schemeClr val="dk1"/>
                </a:solidFill>
                <a:latin typeface="Roboto"/>
                <a:ea typeface="Roboto"/>
                <a:cs typeface="Roboto"/>
                <a:sym typeface="Roboto"/>
              </a:rPr>
              <a:t>and infographics &amp; images by </a:t>
            </a:r>
            <a:r>
              <a:rPr lang="en" sz="1333" b="1" u="sng">
                <a:solidFill>
                  <a:schemeClr val="dk1"/>
                </a:solidFill>
                <a:latin typeface="Roboto"/>
                <a:ea typeface="Roboto"/>
                <a:cs typeface="Roboto"/>
                <a:sym typeface="Roboto"/>
                <a:hlinkClick r:id="rId4">
                  <a:extLst>
                    <a:ext uri="{A12FA001-AC4F-418D-AE19-62706E023703}">
                      <ahyp:hlinkClr xmlns="" xmlns:ahyp="http://schemas.microsoft.com/office/drawing/2018/hyperlinkcolor" val="tx"/>
                    </a:ext>
                  </a:extLst>
                </a:hlinkClick>
              </a:rPr>
              <a:t>Freepik</a:t>
            </a:r>
            <a:endParaRPr sz="1333" b="1" u="sng">
              <a:solidFill>
                <a:schemeClr val="dk1"/>
              </a:solidFill>
              <a:highlight>
                <a:srgbClr val="DFDEFC"/>
              </a:highlight>
              <a:latin typeface="Roboto"/>
              <a:ea typeface="Roboto"/>
              <a:cs typeface="Roboto"/>
              <a:sym typeface="Roboto"/>
            </a:endParaRPr>
          </a:p>
        </p:txBody>
      </p:sp>
      <p:grpSp>
        <p:nvGrpSpPr>
          <p:cNvPr id="420" name="Google Shape;420;p22"/>
          <p:cNvGrpSpPr/>
          <p:nvPr/>
        </p:nvGrpSpPr>
        <p:grpSpPr>
          <a:xfrm flipH="1">
            <a:off x="-1705577" y="-180"/>
            <a:ext cx="2453071" cy="5703707"/>
            <a:chOff x="1390925" y="3395775"/>
            <a:chExt cx="490575" cy="1140650"/>
          </a:xfrm>
        </p:grpSpPr>
        <p:sp>
          <p:nvSpPr>
            <p:cNvPr id="421" name="Google Shape;421;p22"/>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2"/>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2"/>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2"/>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2"/>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6" name="Google Shape;426;p22"/>
          <p:cNvGrpSpPr/>
          <p:nvPr/>
        </p:nvGrpSpPr>
        <p:grpSpPr>
          <a:xfrm flipH="1">
            <a:off x="-357505" y="457297"/>
            <a:ext cx="2453071" cy="7148947"/>
            <a:chOff x="1390925" y="3395775"/>
            <a:chExt cx="490575" cy="1429675"/>
          </a:xfrm>
        </p:grpSpPr>
        <p:sp>
          <p:nvSpPr>
            <p:cNvPr id="427" name="Google Shape;427;p22"/>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2"/>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2"/>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2"/>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2"/>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2"/>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2"/>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4" name="Google Shape;434;p22"/>
          <p:cNvGrpSpPr/>
          <p:nvPr/>
        </p:nvGrpSpPr>
        <p:grpSpPr>
          <a:xfrm flipH="1">
            <a:off x="10322976" y="-3518433"/>
            <a:ext cx="3511597" cy="7733397"/>
            <a:chOff x="2881300" y="3882750"/>
            <a:chExt cx="420900" cy="926925"/>
          </a:xfrm>
        </p:grpSpPr>
        <p:sp>
          <p:nvSpPr>
            <p:cNvPr id="435" name="Google Shape;435;p22"/>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2"/>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2"/>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2"/>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0924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955817" y="2802700"/>
            <a:ext cx="5258000" cy="229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2955817" y="1325100"/>
            <a:ext cx="1490000" cy="147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grpSp>
        <p:nvGrpSpPr>
          <p:cNvPr id="14" name="Google Shape;14;p3"/>
          <p:cNvGrpSpPr/>
          <p:nvPr/>
        </p:nvGrpSpPr>
        <p:grpSpPr>
          <a:xfrm>
            <a:off x="10055529" y="1926410"/>
            <a:ext cx="4244689" cy="8135149"/>
            <a:chOff x="-713629" y="978665"/>
            <a:chExt cx="2455849" cy="4706752"/>
          </a:xfrm>
        </p:grpSpPr>
        <p:sp>
          <p:nvSpPr>
            <p:cNvPr id="15" name="Google Shape;15;p3"/>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3"/>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3"/>
            <p:cNvSpPr/>
            <p:nvPr/>
          </p:nvSpPr>
          <p:spPr>
            <a:xfrm rot="10800000" flipH="1">
              <a:off x="-713629" y="1821259"/>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3"/>
            <p:cNvSpPr/>
            <p:nvPr/>
          </p:nvSpPr>
          <p:spPr>
            <a:xfrm rot="10800000" flipH="1">
              <a:off x="-713629" y="2242083"/>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flipH="1">
              <a:off x="-713629" y="2663854"/>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10800000" flipH="1">
              <a:off x="-713629" y="3084677"/>
              <a:ext cx="2455849" cy="2600739"/>
            </a:xfrm>
            <a:custGeom>
              <a:avLst/>
              <a:gdLst/>
              <a:ahLst/>
              <a:cxnLst/>
              <a:rect l="l" t="t" r="r" b="b"/>
              <a:pathLst>
                <a:path w="33696" h="35684" extrusionOk="0">
                  <a:moveTo>
                    <a:pt x="894" y="0"/>
                  </a:moveTo>
                  <a:lnTo>
                    <a:pt x="1" y="905"/>
                  </a:lnTo>
                  <a:lnTo>
                    <a:pt x="1" y="2001"/>
                  </a:lnTo>
                  <a:lnTo>
                    <a:pt x="33695" y="35683"/>
                  </a:lnTo>
                  <a:lnTo>
                    <a:pt x="33695" y="32790"/>
                  </a:lnTo>
                  <a:lnTo>
                    <a:pt x="894"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 name="Google Shape;21;p3"/>
          <p:cNvGrpSpPr/>
          <p:nvPr/>
        </p:nvGrpSpPr>
        <p:grpSpPr>
          <a:xfrm>
            <a:off x="-2513603" y="-1551754"/>
            <a:ext cx="4244689" cy="11047831"/>
            <a:chOff x="-713629" y="-706524"/>
            <a:chExt cx="2455849" cy="6391941"/>
          </a:xfrm>
        </p:grpSpPr>
        <p:sp>
          <p:nvSpPr>
            <p:cNvPr id="22" name="Google Shape;22;p3"/>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rot="10800000" flipH="1">
              <a:off x="-713629" y="1821259"/>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rot="10800000" flipH="1">
              <a:off x="-713629" y="2242083"/>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rot="10800000" flipH="1">
              <a:off x="-713629" y="2663854"/>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rot="10800000" flipH="1">
              <a:off x="-713629" y="3084677"/>
              <a:ext cx="2455849" cy="2600739"/>
            </a:xfrm>
            <a:custGeom>
              <a:avLst/>
              <a:gdLst/>
              <a:ahLst/>
              <a:cxnLst/>
              <a:rect l="l" t="t" r="r" b="b"/>
              <a:pathLst>
                <a:path w="33696" h="35684" extrusionOk="0">
                  <a:moveTo>
                    <a:pt x="894" y="0"/>
                  </a:moveTo>
                  <a:lnTo>
                    <a:pt x="1" y="905"/>
                  </a:lnTo>
                  <a:lnTo>
                    <a:pt x="1" y="2001"/>
                  </a:lnTo>
                  <a:lnTo>
                    <a:pt x="33695" y="35683"/>
                  </a:lnTo>
                  <a:lnTo>
                    <a:pt x="33695" y="32790"/>
                  </a:lnTo>
                  <a:lnTo>
                    <a:pt x="894"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 name="Google Shape;32;p3"/>
          <p:cNvGrpSpPr/>
          <p:nvPr/>
        </p:nvGrpSpPr>
        <p:grpSpPr>
          <a:xfrm flipH="1">
            <a:off x="8949143" y="-875384"/>
            <a:ext cx="3511597" cy="7733397"/>
            <a:chOff x="2881300" y="3882750"/>
            <a:chExt cx="420900" cy="926925"/>
          </a:xfrm>
        </p:grpSpPr>
        <p:sp>
          <p:nvSpPr>
            <p:cNvPr id="33" name="Google Shape;33;p3"/>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44821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39"/>
        <p:cNvGrpSpPr/>
        <p:nvPr/>
      </p:nvGrpSpPr>
      <p:grpSpPr>
        <a:xfrm>
          <a:off x="0" y="0"/>
          <a:ext cx="0" cy="0"/>
          <a:chOff x="0" y="0"/>
          <a:chExt cx="0" cy="0"/>
        </a:xfrm>
      </p:grpSpPr>
      <p:grpSp>
        <p:nvGrpSpPr>
          <p:cNvPr id="440" name="Google Shape;440;p23"/>
          <p:cNvGrpSpPr/>
          <p:nvPr/>
        </p:nvGrpSpPr>
        <p:grpSpPr>
          <a:xfrm flipH="1">
            <a:off x="11765076" y="-6045067"/>
            <a:ext cx="3511597" cy="7733397"/>
            <a:chOff x="2881300" y="3882750"/>
            <a:chExt cx="420900" cy="926925"/>
          </a:xfrm>
        </p:grpSpPr>
        <p:sp>
          <p:nvSpPr>
            <p:cNvPr id="441" name="Google Shape;441;p23"/>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3"/>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3"/>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3"/>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5" name="Google Shape;445;p23"/>
          <p:cNvGrpSpPr/>
          <p:nvPr/>
        </p:nvGrpSpPr>
        <p:grpSpPr>
          <a:xfrm flipH="1">
            <a:off x="-2487524" y="3471200"/>
            <a:ext cx="3511597" cy="7733397"/>
            <a:chOff x="2881300" y="3882750"/>
            <a:chExt cx="420900" cy="926925"/>
          </a:xfrm>
        </p:grpSpPr>
        <p:sp>
          <p:nvSpPr>
            <p:cNvPr id="446" name="Google Shape;446;p23"/>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3"/>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3"/>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3"/>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0" name="Google Shape;450;p23"/>
          <p:cNvGrpSpPr/>
          <p:nvPr/>
        </p:nvGrpSpPr>
        <p:grpSpPr>
          <a:xfrm rot="10800000" flipH="1">
            <a:off x="11447562" y="-972010"/>
            <a:ext cx="3274465" cy="10295188"/>
            <a:chOff x="334850" y="1304450"/>
            <a:chExt cx="842400" cy="2648575"/>
          </a:xfrm>
        </p:grpSpPr>
        <p:sp>
          <p:nvSpPr>
            <p:cNvPr id="451" name="Google Shape;451;p23"/>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3"/>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3"/>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3"/>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3"/>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3"/>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3"/>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23"/>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23"/>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23"/>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23"/>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23"/>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3"/>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4" name="Google Shape;464;p23"/>
          <p:cNvGrpSpPr/>
          <p:nvPr/>
        </p:nvGrpSpPr>
        <p:grpSpPr>
          <a:xfrm>
            <a:off x="10470571" y="-927054"/>
            <a:ext cx="1076887" cy="2371692"/>
            <a:chOff x="7248128" y="434034"/>
            <a:chExt cx="807665" cy="1778769"/>
          </a:xfrm>
        </p:grpSpPr>
        <p:sp>
          <p:nvSpPr>
            <p:cNvPr id="465" name="Google Shape;465;p23"/>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23"/>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23"/>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23"/>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28587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69"/>
        <p:cNvGrpSpPr/>
        <p:nvPr/>
      </p:nvGrpSpPr>
      <p:grpSpPr>
        <a:xfrm>
          <a:off x="0" y="0"/>
          <a:ext cx="0" cy="0"/>
          <a:chOff x="0" y="0"/>
          <a:chExt cx="0" cy="0"/>
        </a:xfrm>
      </p:grpSpPr>
      <p:grpSp>
        <p:nvGrpSpPr>
          <p:cNvPr id="470" name="Google Shape;470;p24"/>
          <p:cNvGrpSpPr/>
          <p:nvPr/>
        </p:nvGrpSpPr>
        <p:grpSpPr>
          <a:xfrm flipH="1">
            <a:off x="-2861531" y="-504875"/>
            <a:ext cx="3274465" cy="7487073"/>
            <a:chOff x="5534024" y="2129107"/>
            <a:chExt cx="2455849" cy="5615305"/>
          </a:xfrm>
        </p:grpSpPr>
        <p:sp>
          <p:nvSpPr>
            <p:cNvPr id="471" name="Google Shape;471;p24"/>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4"/>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24"/>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24"/>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4"/>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4"/>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4"/>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4"/>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24"/>
          <p:cNvGrpSpPr/>
          <p:nvPr/>
        </p:nvGrpSpPr>
        <p:grpSpPr>
          <a:xfrm>
            <a:off x="-3044191" y="-6045067"/>
            <a:ext cx="3511597" cy="7733397"/>
            <a:chOff x="2881300" y="3882750"/>
            <a:chExt cx="420900" cy="926925"/>
          </a:xfrm>
        </p:grpSpPr>
        <p:sp>
          <p:nvSpPr>
            <p:cNvPr id="480" name="Google Shape;480;p2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4"/>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4"/>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4" name="Google Shape;484;p24"/>
          <p:cNvGrpSpPr/>
          <p:nvPr/>
        </p:nvGrpSpPr>
        <p:grpSpPr>
          <a:xfrm>
            <a:off x="939310" y="3471200"/>
            <a:ext cx="3511597" cy="7733397"/>
            <a:chOff x="2881300" y="3882750"/>
            <a:chExt cx="420900" cy="926925"/>
          </a:xfrm>
        </p:grpSpPr>
        <p:sp>
          <p:nvSpPr>
            <p:cNvPr id="485" name="Google Shape;485;p2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4"/>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4"/>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9" name="Google Shape;489;p24"/>
          <p:cNvGrpSpPr/>
          <p:nvPr/>
        </p:nvGrpSpPr>
        <p:grpSpPr>
          <a:xfrm rot="10800000">
            <a:off x="-2489543" y="-972010"/>
            <a:ext cx="3274465" cy="10295188"/>
            <a:chOff x="334850" y="1304450"/>
            <a:chExt cx="842400" cy="2648575"/>
          </a:xfrm>
        </p:grpSpPr>
        <p:sp>
          <p:nvSpPr>
            <p:cNvPr id="490" name="Google Shape;490;p24"/>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4"/>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4"/>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24"/>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4"/>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4"/>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4"/>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4"/>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4"/>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4"/>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4"/>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4"/>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4"/>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3" name="Google Shape;503;p24"/>
          <p:cNvGrpSpPr/>
          <p:nvPr/>
        </p:nvGrpSpPr>
        <p:grpSpPr>
          <a:xfrm flipH="1">
            <a:off x="11303825" y="5114313"/>
            <a:ext cx="1076887" cy="2371692"/>
            <a:chOff x="7248128" y="434034"/>
            <a:chExt cx="807665" cy="1778769"/>
          </a:xfrm>
        </p:grpSpPr>
        <p:sp>
          <p:nvSpPr>
            <p:cNvPr id="504" name="Google Shape;504;p24"/>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4"/>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24"/>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24"/>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lt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8" name="Google Shape;508;p24"/>
          <p:cNvGrpSpPr/>
          <p:nvPr/>
        </p:nvGrpSpPr>
        <p:grpSpPr>
          <a:xfrm flipH="1">
            <a:off x="11235825" y="-398654"/>
            <a:ext cx="1076887" cy="2371692"/>
            <a:chOff x="7248128" y="434034"/>
            <a:chExt cx="807665" cy="1778769"/>
          </a:xfrm>
        </p:grpSpPr>
        <p:sp>
          <p:nvSpPr>
            <p:cNvPr id="509" name="Google Shape;509;p24"/>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4"/>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24"/>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24"/>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2286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1"/>
        <p:cNvGrpSpPr/>
        <p:nvPr/>
      </p:nvGrpSpPr>
      <p:grpSpPr>
        <a:xfrm>
          <a:off x="0" y="0"/>
          <a:ext cx="0" cy="0"/>
          <a:chOff x="0" y="0"/>
          <a:chExt cx="0" cy="0"/>
        </a:xfrm>
      </p:grpSpPr>
      <p:sp>
        <p:nvSpPr>
          <p:cNvPr id="222" name="Google Shape;222;p17"/>
          <p:cNvSpPr txBox="1">
            <a:spLocks noGrp="1"/>
          </p:cNvSpPr>
          <p:nvPr>
            <p:ph type="title" hasCustomPrompt="1"/>
          </p:nvPr>
        </p:nvSpPr>
        <p:spPr>
          <a:xfrm>
            <a:off x="953451" y="3659967"/>
            <a:ext cx="4656800" cy="123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3" name="Google Shape;223;p17"/>
          <p:cNvSpPr txBox="1">
            <a:spLocks noGrp="1"/>
          </p:cNvSpPr>
          <p:nvPr>
            <p:ph type="subTitle" idx="1"/>
          </p:nvPr>
        </p:nvSpPr>
        <p:spPr>
          <a:xfrm>
            <a:off x="953451" y="4875063"/>
            <a:ext cx="4656800" cy="5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867">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4" name="Google Shape;224;p17"/>
          <p:cNvSpPr txBox="1">
            <a:spLocks noGrp="1"/>
          </p:cNvSpPr>
          <p:nvPr>
            <p:ph type="title" idx="2" hasCustomPrompt="1"/>
          </p:nvPr>
        </p:nvSpPr>
        <p:spPr>
          <a:xfrm>
            <a:off x="3767600" y="1281585"/>
            <a:ext cx="4656800" cy="123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5" name="Google Shape;225;p17"/>
          <p:cNvSpPr txBox="1">
            <a:spLocks noGrp="1"/>
          </p:cNvSpPr>
          <p:nvPr>
            <p:ph type="subTitle" idx="3"/>
          </p:nvPr>
        </p:nvSpPr>
        <p:spPr>
          <a:xfrm>
            <a:off x="3767600" y="2496668"/>
            <a:ext cx="4656800" cy="5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867">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6" name="Google Shape;226;p17"/>
          <p:cNvSpPr txBox="1">
            <a:spLocks noGrp="1"/>
          </p:cNvSpPr>
          <p:nvPr>
            <p:ph type="title" idx="4" hasCustomPrompt="1"/>
          </p:nvPr>
        </p:nvSpPr>
        <p:spPr>
          <a:xfrm>
            <a:off x="6581717" y="3659967"/>
            <a:ext cx="4656800" cy="123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7" name="Google Shape;227;p17"/>
          <p:cNvSpPr txBox="1">
            <a:spLocks noGrp="1"/>
          </p:cNvSpPr>
          <p:nvPr>
            <p:ph type="subTitle" idx="5"/>
          </p:nvPr>
        </p:nvSpPr>
        <p:spPr>
          <a:xfrm>
            <a:off x="6581717" y="4875063"/>
            <a:ext cx="4656800" cy="5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867">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28" name="Google Shape;228;p17"/>
          <p:cNvGrpSpPr/>
          <p:nvPr/>
        </p:nvGrpSpPr>
        <p:grpSpPr>
          <a:xfrm>
            <a:off x="-2274170" y="-5047455"/>
            <a:ext cx="4244689" cy="10432971"/>
            <a:chOff x="-713629" y="-706524"/>
            <a:chExt cx="2455849" cy="6036202"/>
          </a:xfrm>
        </p:grpSpPr>
        <p:sp>
          <p:nvSpPr>
            <p:cNvPr id="229" name="Google Shape;229;p17"/>
            <p:cNvSpPr/>
            <p:nvPr/>
          </p:nvSpPr>
          <p:spPr>
            <a:xfrm rot="10800000" flipH="1">
              <a:off x="-713629" y="-706524"/>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7"/>
            <p:cNvSpPr/>
            <p:nvPr/>
          </p:nvSpPr>
          <p:spPr>
            <a:xfrm rot="10800000" flipH="1">
              <a:off x="-713629" y="-285701"/>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7"/>
            <p:cNvSpPr/>
            <p:nvPr/>
          </p:nvSpPr>
          <p:spPr>
            <a:xfrm rot="10800000" flipH="1">
              <a:off x="-713629" y="136070"/>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7"/>
            <p:cNvSpPr/>
            <p:nvPr/>
          </p:nvSpPr>
          <p:spPr>
            <a:xfrm rot="10800000" flipH="1">
              <a:off x="-713629" y="556894"/>
              <a:ext cx="2455849" cy="2665823"/>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7"/>
            <p:cNvSpPr/>
            <p:nvPr/>
          </p:nvSpPr>
          <p:spPr>
            <a:xfrm rot="10800000" flipH="1">
              <a:off x="-713629" y="978665"/>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7"/>
            <p:cNvSpPr/>
            <p:nvPr/>
          </p:nvSpPr>
          <p:spPr>
            <a:xfrm rot="10800000" flipH="1">
              <a:off x="-713629" y="1399488"/>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7"/>
            <p:cNvSpPr/>
            <p:nvPr/>
          </p:nvSpPr>
          <p:spPr>
            <a:xfrm rot="10800000" flipH="1">
              <a:off x="-713629" y="1821259"/>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7"/>
            <p:cNvSpPr/>
            <p:nvPr/>
          </p:nvSpPr>
          <p:spPr>
            <a:xfrm rot="10800000" flipH="1">
              <a:off x="-713629" y="2242083"/>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7"/>
            <p:cNvSpPr/>
            <p:nvPr/>
          </p:nvSpPr>
          <p:spPr>
            <a:xfrm rot="10800000" flipH="1">
              <a:off x="-713629" y="2663854"/>
              <a:ext cx="2455849" cy="2665823"/>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8" name="Google Shape;238;p17"/>
          <p:cNvGrpSpPr/>
          <p:nvPr/>
        </p:nvGrpSpPr>
        <p:grpSpPr>
          <a:xfrm flipH="1">
            <a:off x="9849673" y="5126794"/>
            <a:ext cx="1906897" cy="5557243"/>
            <a:chOff x="1390925" y="3395775"/>
            <a:chExt cx="490575" cy="1429675"/>
          </a:xfrm>
        </p:grpSpPr>
        <p:sp>
          <p:nvSpPr>
            <p:cNvPr id="239" name="Google Shape;239;p17"/>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7"/>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7"/>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7"/>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7"/>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7"/>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7"/>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 name="Google Shape;246;p17"/>
          <p:cNvGrpSpPr/>
          <p:nvPr/>
        </p:nvGrpSpPr>
        <p:grpSpPr>
          <a:xfrm flipH="1">
            <a:off x="10725989" y="4533069"/>
            <a:ext cx="1906897" cy="5557243"/>
            <a:chOff x="1390925" y="3395775"/>
            <a:chExt cx="490575" cy="1429675"/>
          </a:xfrm>
        </p:grpSpPr>
        <p:sp>
          <p:nvSpPr>
            <p:cNvPr id="247" name="Google Shape;247;p17"/>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7"/>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7"/>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7"/>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7"/>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7"/>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7"/>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4" name="Google Shape;254;p17"/>
          <p:cNvGrpSpPr/>
          <p:nvPr/>
        </p:nvGrpSpPr>
        <p:grpSpPr>
          <a:xfrm flipH="1">
            <a:off x="-2761215" y="3030267"/>
            <a:ext cx="3511597" cy="7733397"/>
            <a:chOff x="2881300" y="3882750"/>
            <a:chExt cx="420900" cy="926925"/>
          </a:xfrm>
        </p:grpSpPr>
        <p:sp>
          <p:nvSpPr>
            <p:cNvPr id="255" name="Google Shape;255;p17"/>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7"/>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7"/>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7"/>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9" name="Google Shape;259;p17"/>
          <p:cNvGrpSpPr/>
          <p:nvPr/>
        </p:nvGrpSpPr>
        <p:grpSpPr>
          <a:xfrm flipH="1">
            <a:off x="11441619" y="-3605467"/>
            <a:ext cx="3511597" cy="7733397"/>
            <a:chOff x="2881300" y="3882750"/>
            <a:chExt cx="420900" cy="926925"/>
          </a:xfrm>
        </p:grpSpPr>
        <p:sp>
          <p:nvSpPr>
            <p:cNvPr id="260" name="Google Shape;260;p17"/>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7"/>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7"/>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7"/>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72540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6296100" y="1830883"/>
            <a:ext cx="4426800" cy="213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5"/>
          <p:cNvSpPr txBox="1">
            <a:spLocks noGrp="1"/>
          </p:cNvSpPr>
          <p:nvPr>
            <p:ph type="body" idx="1"/>
          </p:nvPr>
        </p:nvSpPr>
        <p:spPr>
          <a:xfrm>
            <a:off x="6296100" y="3964716"/>
            <a:ext cx="4426800" cy="106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06390" rtl="0">
              <a:lnSpc>
                <a:spcPct val="115000"/>
              </a:lnSpc>
              <a:spcBef>
                <a:spcPts val="0"/>
              </a:spcBef>
              <a:spcAft>
                <a:spcPts val="0"/>
              </a:spcAft>
              <a:buSzPts val="1200"/>
              <a:buChar char="○"/>
              <a:defRPr>
                <a:solidFill>
                  <a:srgbClr val="434343"/>
                </a:solidFill>
              </a:defRPr>
            </a:lvl2pPr>
            <a:lvl3pPr marL="1828754" lvl="2" indent="-406390" rtl="0">
              <a:lnSpc>
                <a:spcPct val="115000"/>
              </a:lnSpc>
              <a:spcBef>
                <a:spcPts val="0"/>
              </a:spcBef>
              <a:spcAft>
                <a:spcPts val="0"/>
              </a:spcAft>
              <a:buSzPts val="1200"/>
              <a:buChar char="■"/>
              <a:defRPr>
                <a:solidFill>
                  <a:srgbClr val="434343"/>
                </a:solidFill>
              </a:defRPr>
            </a:lvl3pPr>
            <a:lvl4pPr marL="2438339" lvl="3" indent="-406390" rtl="0">
              <a:lnSpc>
                <a:spcPct val="115000"/>
              </a:lnSpc>
              <a:spcBef>
                <a:spcPts val="0"/>
              </a:spcBef>
              <a:spcAft>
                <a:spcPts val="0"/>
              </a:spcAft>
              <a:buSzPts val="1200"/>
              <a:buChar char="●"/>
              <a:defRPr>
                <a:solidFill>
                  <a:srgbClr val="434343"/>
                </a:solidFill>
              </a:defRPr>
            </a:lvl4pPr>
            <a:lvl5pPr marL="3047924" lvl="4" indent="-406390" rtl="0">
              <a:lnSpc>
                <a:spcPct val="115000"/>
              </a:lnSpc>
              <a:spcBef>
                <a:spcPts val="0"/>
              </a:spcBef>
              <a:spcAft>
                <a:spcPts val="0"/>
              </a:spcAft>
              <a:buSzPts val="1200"/>
              <a:buChar char="○"/>
              <a:defRPr>
                <a:solidFill>
                  <a:srgbClr val="434343"/>
                </a:solidFill>
              </a:defRPr>
            </a:lvl5pPr>
            <a:lvl6pPr marL="3657509" lvl="5" indent="-406390" rtl="0">
              <a:lnSpc>
                <a:spcPct val="115000"/>
              </a:lnSpc>
              <a:spcBef>
                <a:spcPts val="0"/>
              </a:spcBef>
              <a:spcAft>
                <a:spcPts val="0"/>
              </a:spcAft>
              <a:buSzPts val="1200"/>
              <a:buChar char="■"/>
              <a:defRPr>
                <a:solidFill>
                  <a:srgbClr val="434343"/>
                </a:solidFill>
              </a:defRPr>
            </a:lvl6pPr>
            <a:lvl7pPr marL="4267093" lvl="6" indent="-406390" rtl="0">
              <a:lnSpc>
                <a:spcPct val="115000"/>
              </a:lnSpc>
              <a:spcBef>
                <a:spcPts val="0"/>
              </a:spcBef>
              <a:spcAft>
                <a:spcPts val="0"/>
              </a:spcAft>
              <a:buSzPts val="1200"/>
              <a:buChar char="●"/>
              <a:defRPr>
                <a:solidFill>
                  <a:srgbClr val="434343"/>
                </a:solidFill>
              </a:defRPr>
            </a:lvl7pPr>
            <a:lvl8pPr marL="4876678" lvl="7" indent="-406390" rtl="0">
              <a:lnSpc>
                <a:spcPct val="115000"/>
              </a:lnSpc>
              <a:spcBef>
                <a:spcPts val="0"/>
              </a:spcBef>
              <a:spcAft>
                <a:spcPts val="0"/>
              </a:spcAft>
              <a:buSzPts val="1200"/>
              <a:buChar char="○"/>
              <a:defRPr>
                <a:solidFill>
                  <a:srgbClr val="434343"/>
                </a:solidFill>
              </a:defRPr>
            </a:lvl8pPr>
            <a:lvl9pPr marL="5486263" lvl="8" indent="-406390" rtl="0">
              <a:lnSpc>
                <a:spcPct val="115000"/>
              </a:lnSpc>
              <a:spcBef>
                <a:spcPts val="0"/>
              </a:spcBef>
              <a:spcAft>
                <a:spcPts val="0"/>
              </a:spcAft>
              <a:buSzPts val="1200"/>
              <a:buChar char="■"/>
              <a:defRPr>
                <a:solidFill>
                  <a:srgbClr val="434343"/>
                </a:solidFill>
              </a:defRPr>
            </a:lvl9pPr>
          </a:lstStyle>
          <a:p>
            <a:endParaRPr/>
          </a:p>
        </p:txBody>
      </p:sp>
      <p:sp>
        <p:nvSpPr>
          <p:cNvPr id="190" name="Google Shape;190;p15"/>
          <p:cNvSpPr>
            <a:spLocks noGrp="1"/>
          </p:cNvSpPr>
          <p:nvPr>
            <p:ph type="pic" idx="2"/>
          </p:nvPr>
        </p:nvSpPr>
        <p:spPr>
          <a:xfrm>
            <a:off x="799400" y="713333"/>
            <a:ext cx="4755200" cy="5431200"/>
          </a:xfrm>
          <a:prstGeom prst="rect">
            <a:avLst/>
          </a:prstGeom>
          <a:noFill/>
          <a:ln>
            <a:noFill/>
          </a:ln>
        </p:spPr>
      </p:sp>
      <p:grpSp>
        <p:nvGrpSpPr>
          <p:cNvPr id="191" name="Google Shape;191;p15"/>
          <p:cNvGrpSpPr/>
          <p:nvPr/>
        </p:nvGrpSpPr>
        <p:grpSpPr>
          <a:xfrm flipH="1">
            <a:off x="-1359845" y="2407953"/>
            <a:ext cx="1906897" cy="5557243"/>
            <a:chOff x="1390925" y="3395775"/>
            <a:chExt cx="490575" cy="1429675"/>
          </a:xfrm>
        </p:grpSpPr>
        <p:sp>
          <p:nvSpPr>
            <p:cNvPr id="192" name="Google Shape;192;p15"/>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5"/>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5"/>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9" name="Google Shape;199;p15"/>
          <p:cNvGrpSpPr/>
          <p:nvPr/>
        </p:nvGrpSpPr>
        <p:grpSpPr>
          <a:xfrm flipH="1">
            <a:off x="11238519" y="-1807600"/>
            <a:ext cx="3511597" cy="7733397"/>
            <a:chOff x="2881300" y="3882750"/>
            <a:chExt cx="420900" cy="926925"/>
          </a:xfrm>
        </p:grpSpPr>
        <p:sp>
          <p:nvSpPr>
            <p:cNvPr id="200" name="Google Shape;200;p15"/>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5"/>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5"/>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5"/>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17795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960000" y="593367"/>
            <a:ext cx="102720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4"/>
          <p:cNvSpPr txBox="1">
            <a:spLocks noGrp="1"/>
          </p:cNvSpPr>
          <p:nvPr>
            <p:ph type="body" idx="1"/>
          </p:nvPr>
        </p:nvSpPr>
        <p:spPr>
          <a:xfrm>
            <a:off x="960000" y="1536633"/>
            <a:ext cx="10272000" cy="1272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grpSp>
        <p:nvGrpSpPr>
          <p:cNvPr id="40" name="Google Shape;40;p4"/>
          <p:cNvGrpSpPr/>
          <p:nvPr/>
        </p:nvGrpSpPr>
        <p:grpSpPr>
          <a:xfrm flipH="1">
            <a:off x="11814448" y="1246981"/>
            <a:ext cx="1636067" cy="5848772"/>
            <a:chOff x="2881300" y="3305000"/>
            <a:chExt cx="420900" cy="1504675"/>
          </a:xfrm>
        </p:grpSpPr>
        <p:sp>
          <p:nvSpPr>
            <p:cNvPr id="41" name="Google Shape;41;p4"/>
            <p:cNvSpPr/>
            <p:nvPr/>
          </p:nvSpPr>
          <p:spPr>
            <a:xfrm>
              <a:off x="2881300" y="3305000"/>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881300" y="3449375"/>
              <a:ext cx="420900" cy="493525"/>
            </a:xfrm>
            <a:custGeom>
              <a:avLst/>
              <a:gdLst/>
              <a:ahLst/>
              <a:cxnLst/>
              <a:rect l="l" t="t" r="r" b="b"/>
              <a:pathLst>
                <a:path w="16836" h="19741" extrusionOk="0">
                  <a:moveTo>
                    <a:pt x="1" y="0"/>
                  </a:moveTo>
                  <a:lnTo>
                    <a:pt x="1" y="2893"/>
                  </a:lnTo>
                  <a:lnTo>
                    <a:pt x="16836" y="19741"/>
                  </a:lnTo>
                  <a:lnTo>
                    <a:pt x="16836" y="1684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4"/>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 name="Google Shape;49;p4"/>
          <p:cNvGrpSpPr/>
          <p:nvPr/>
        </p:nvGrpSpPr>
        <p:grpSpPr>
          <a:xfrm>
            <a:off x="8889914" y="4786941"/>
            <a:ext cx="4114460" cy="4114363"/>
            <a:chOff x="6446210" y="3590206"/>
            <a:chExt cx="3085845" cy="3085772"/>
          </a:xfrm>
        </p:grpSpPr>
        <p:sp>
          <p:nvSpPr>
            <p:cNvPr id="50" name="Google Shape;50;p4"/>
            <p:cNvSpPr/>
            <p:nvPr/>
          </p:nvSpPr>
          <p:spPr>
            <a:xfrm flipH="1">
              <a:off x="7288804" y="4432800"/>
              <a:ext cx="2243250" cy="2243178"/>
            </a:xfrm>
            <a:custGeom>
              <a:avLst/>
              <a:gdLst/>
              <a:ahLst/>
              <a:cxnLst/>
              <a:rect l="l" t="t" r="r" b="b"/>
              <a:pathLst>
                <a:path w="30779" h="30778" extrusionOk="0">
                  <a:moveTo>
                    <a:pt x="1" y="0"/>
                  </a:moveTo>
                  <a:lnTo>
                    <a:pt x="1" y="2894"/>
                  </a:lnTo>
                  <a:lnTo>
                    <a:pt x="27885" y="30778"/>
                  </a:lnTo>
                  <a:lnTo>
                    <a:pt x="30779" y="30778"/>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flipH="1">
              <a:off x="6867908" y="4011904"/>
              <a:ext cx="2664147" cy="2664074"/>
            </a:xfrm>
            <a:custGeom>
              <a:avLst/>
              <a:gdLst/>
              <a:ahLst/>
              <a:cxnLst/>
              <a:rect l="l" t="t" r="r" b="b"/>
              <a:pathLst>
                <a:path w="36554" h="36553" extrusionOk="0">
                  <a:moveTo>
                    <a:pt x="1" y="1"/>
                  </a:moveTo>
                  <a:lnTo>
                    <a:pt x="1" y="2882"/>
                  </a:lnTo>
                  <a:lnTo>
                    <a:pt x="33672" y="36553"/>
                  </a:lnTo>
                  <a:lnTo>
                    <a:pt x="36553" y="36553"/>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flipH="1">
              <a:off x="6446210" y="3590206"/>
              <a:ext cx="3085845" cy="3085772"/>
            </a:xfrm>
            <a:custGeom>
              <a:avLst/>
              <a:gdLst/>
              <a:ahLst/>
              <a:cxnLst/>
              <a:rect l="l" t="t" r="r" b="b"/>
              <a:pathLst>
                <a:path w="42340" h="42339" extrusionOk="0">
                  <a:moveTo>
                    <a:pt x="1" y="0"/>
                  </a:moveTo>
                  <a:lnTo>
                    <a:pt x="1" y="2894"/>
                  </a:lnTo>
                  <a:lnTo>
                    <a:pt x="39446" y="42339"/>
                  </a:lnTo>
                  <a:lnTo>
                    <a:pt x="42340" y="42339"/>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4"/>
          <p:cNvGrpSpPr/>
          <p:nvPr/>
        </p:nvGrpSpPr>
        <p:grpSpPr>
          <a:xfrm flipH="1">
            <a:off x="-2874557" y="-1750133"/>
            <a:ext cx="3511597" cy="7733397"/>
            <a:chOff x="2881300" y="3882750"/>
            <a:chExt cx="420900" cy="926925"/>
          </a:xfrm>
        </p:grpSpPr>
        <p:sp>
          <p:nvSpPr>
            <p:cNvPr id="54" name="Google Shape;54;p4"/>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46242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8"/>
        <p:cNvGrpSpPr/>
        <p:nvPr/>
      </p:nvGrpSpPr>
      <p:grpSpPr>
        <a:xfrm>
          <a:off x="0" y="0"/>
          <a:ext cx="0" cy="0"/>
          <a:chOff x="0" y="0"/>
          <a:chExt cx="0" cy="0"/>
        </a:xfrm>
      </p:grpSpPr>
      <p:sp>
        <p:nvSpPr>
          <p:cNvPr id="59" name="Google Shape;59;p5"/>
          <p:cNvSpPr txBox="1">
            <a:spLocks noGrp="1"/>
          </p:cNvSpPr>
          <p:nvPr>
            <p:ph type="title"/>
          </p:nvPr>
        </p:nvSpPr>
        <p:spPr>
          <a:xfrm>
            <a:off x="953467" y="593367"/>
            <a:ext cx="10285200" cy="8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5"/>
          <p:cNvSpPr txBox="1">
            <a:spLocks noGrp="1"/>
          </p:cNvSpPr>
          <p:nvPr>
            <p:ph type="subTitle" idx="1"/>
          </p:nvPr>
        </p:nvSpPr>
        <p:spPr>
          <a:xfrm>
            <a:off x="6396593" y="3969699"/>
            <a:ext cx="4201200" cy="17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1" name="Google Shape;61;p5"/>
          <p:cNvSpPr txBox="1">
            <a:spLocks noGrp="1"/>
          </p:cNvSpPr>
          <p:nvPr>
            <p:ph type="subTitle" idx="2"/>
          </p:nvPr>
        </p:nvSpPr>
        <p:spPr>
          <a:xfrm>
            <a:off x="1594204" y="3969699"/>
            <a:ext cx="4201200" cy="17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3"/>
          </p:nvPr>
        </p:nvSpPr>
        <p:spPr>
          <a:xfrm>
            <a:off x="1594204" y="3452600"/>
            <a:ext cx="4201200" cy="61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3" name="Google Shape;63;p5"/>
          <p:cNvSpPr txBox="1">
            <a:spLocks noGrp="1"/>
          </p:cNvSpPr>
          <p:nvPr>
            <p:ph type="subTitle" idx="4"/>
          </p:nvPr>
        </p:nvSpPr>
        <p:spPr>
          <a:xfrm>
            <a:off x="6396596" y="3452600"/>
            <a:ext cx="4201200" cy="61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64" name="Google Shape;64;p5"/>
          <p:cNvGrpSpPr/>
          <p:nvPr/>
        </p:nvGrpSpPr>
        <p:grpSpPr>
          <a:xfrm flipH="1">
            <a:off x="-2518591" y="3724734"/>
            <a:ext cx="3511597" cy="7733397"/>
            <a:chOff x="2881300" y="3882750"/>
            <a:chExt cx="420900" cy="926925"/>
          </a:xfrm>
        </p:grpSpPr>
        <p:sp>
          <p:nvSpPr>
            <p:cNvPr id="65" name="Google Shape;65;p5"/>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5"/>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 name="Google Shape;69;p5"/>
          <p:cNvGrpSpPr/>
          <p:nvPr/>
        </p:nvGrpSpPr>
        <p:grpSpPr>
          <a:xfrm flipH="1">
            <a:off x="11512515" y="3452595"/>
            <a:ext cx="1636067" cy="3603019"/>
            <a:chOff x="2881300" y="3882750"/>
            <a:chExt cx="420900" cy="926925"/>
          </a:xfrm>
        </p:grpSpPr>
        <p:sp>
          <p:nvSpPr>
            <p:cNvPr id="70" name="Google Shape;70;p5"/>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 name="Google Shape;74;p5"/>
          <p:cNvGrpSpPr/>
          <p:nvPr/>
        </p:nvGrpSpPr>
        <p:grpSpPr>
          <a:xfrm flipH="1">
            <a:off x="-996986" y="-6"/>
            <a:ext cx="1636067" cy="3603019"/>
            <a:chOff x="2881300" y="3882750"/>
            <a:chExt cx="420900" cy="926925"/>
          </a:xfrm>
        </p:grpSpPr>
        <p:sp>
          <p:nvSpPr>
            <p:cNvPr id="75" name="Google Shape;75;p5"/>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 name="Google Shape;79;p5"/>
          <p:cNvGrpSpPr/>
          <p:nvPr/>
        </p:nvGrpSpPr>
        <p:grpSpPr>
          <a:xfrm flipH="1">
            <a:off x="11238543" y="-4750700"/>
            <a:ext cx="3511597" cy="7733397"/>
            <a:chOff x="2881300" y="3882750"/>
            <a:chExt cx="420900" cy="926925"/>
          </a:xfrm>
        </p:grpSpPr>
        <p:sp>
          <p:nvSpPr>
            <p:cNvPr id="80" name="Google Shape;80;p5"/>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5"/>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5"/>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96362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4"/>
        <p:cNvGrpSpPr/>
        <p:nvPr/>
      </p:nvGrpSpPr>
      <p:grpSpPr>
        <a:xfrm>
          <a:off x="0" y="0"/>
          <a:ext cx="0" cy="0"/>
          <a:chOff x="0" y="0"/>
          <a:chExt cx="0" cy="0"/>
        </a:xfrm>
      </p:grpSpPr>
      <p:sp>
        <p:nvSpPr>
          <p:cNvPr id="85" name="Google Shape;85;p6"/>
          <p:cNvSpPr txBox="1">
            <a:spLocks noGrp="1"/>
          </p:cNvSpPr>
          <p:nvPr>
            <p:ph type="title"/>
          </p:nvPr>
        </p:nvSpPr>
        <p:spPr>
          <a:xfrm>
            <a:off x="960000" y="593367"/>
            <a:ext cx="10272000" cy="86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6" name="Google Shape;86;p6"/>
          <p:cNvGrpSpPr/>
          <p:nvPr/>
        </p:nvGrpSpPr>
        <p:grpSpPr>
          <a:xfrm flipH="1">
            <a:off x="-2945924" y="-875400"/>
            <a:ext cx="3511597" cy="7733397"/>
            <a:chOff x="2881300" y="3882750"/>
            <a:chExt cx="420900" cy="926925"/>
          </a:xfrm>
        </p:grpSpPr>
        <p:sp>
          <p:nvSpPr>
            <p:cNvPr id="87" name="Google Shape;87;p6"/>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6"/>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6"/>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6"/>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 name="Google Shape;91;p6"/>
          <p:cNvGrpSpPr/>
          <p:nvPr/>
        </p:nvGrpSpPr>
        <p:grpSpPr>
          <a:xfrm flipH="1">
            <a:off x="11626343" y="2232800"/>
            <a:ext cx="3511597" cy="7733397"/>
            <a:chOff x="2881300" y="3882750"/>
            <a:chExt cx="420900" cy="926925"/>
          </a:xfrm>
        </p:grpSpPr>
        <p:sp>
          <p:nvSpPr>
            <p:cNvPr id="92" name="Google Shape;92;p6"/>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6"/>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3732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6"/>
        <p:cNvGrpSpPr/>
        <p:nvPr/>
      </p:nvGrpSpPr>
      <p:grpSpPr>
        <a:xfrm>
          <a:off x="0" y="0"/>
          <a:ext cx="0" cy="0"/>
          <a:chOff x="0" y="0"/>
          <a:chExt cx="0" cy="0"/>
        </a:xfrm>
      </p:grpSpPr>
      <p:sp>
        <p:nvSpPr>
          <p:cNvPr id="97" name="Google Shape;97;p7"/>
          <p:cNvSpPr txBox="1">
            <a:spLocks noGrp="1"/>
          </p:cNvSpPr>
          <p:nvPr>
            <p:ph type="title"/>
          </p:nvPr>
        </p:nvSpPr>
        <p:spPr>
          <a:xfrm>
            <a:off x="1237267" y="1780400"/>
            <a:ext cx="4426800" cy="86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7"/>
          <p:cNvSpPr txBox="1">
            <a:spLocks noGrp="1"/>
          </p:cNvSpPr>
          <p:nvPr>
            <p:ph type="body" idx="1"/>
          </p:nvPr>
        </p:nvSpPr>
        <p:spPr>
          <a:xfrm>
            <a:off x="1237267" y="2642400"/>
            <a:ext cx="4426800" cy="243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solidFill>
                  <a:srgbClr val="434343"/>
                </a:solidFill>
              </a:defRPr>
            </a:lvl1pPr>
            <a:lvl2pPr marL="1219170" lvl="1" indent="-406390" rtl="0">
              <a:lnSpc>
                <a:spcPct val="115000"/>
              </a:lnSpc>
              <a:spcBef>
                <a:spcPts val="0"/>
              </a:spcBef>
              <a:spcAft>
                <a:spcPts val="0"/>
              </a:spcAft>
              <a:buSzPts val="1200"/>
              <a:buChar char="○"/>
              <a:defRPr>
                <a:solidFill>
                  <a:srgbClr val="434343"/>
                </a:solidFill>
              </a:defRPr>
            </a:lvl2pPr>
            <a:lvl3pPr marL="1828754" lvl="2" indent="-406390" rtl="0">
              <a:lnSpc>
                <a:spcPct val="115000"/>
              </a:lnSpc>
              <a:spcBef>
                <a:spcPts val="0"/>
              </a:spcBef>
              <a:spcAft>
                <a:spcPts val="0"/>
              </a:spcAft>
              <a:buSzPts val="1200"/>
              <a:buChar char="■"/>
              <a:defRPr>
                <a:solidFill>
                  <a:srgbClr val="434343"/>
                </a:solidFill>
              </a:defRPr>
            </a:lvl3pPr>
            <a:lvl4pPr marL="2438339" lvl="3" indent="-406390" rtl="0">
              <a:lnSpc>
                <a:spcPct val="115000"/>
              </a:lnSpc>
              <a:spcBef>
                <a:spcPts val="0"/>
              </a:spcBef>
              <a:spcAft>
                <a:spcPts val="0"/>
              </a:spcAft>
              <a:buSzPts val="1200"/>
              <a:buChar char="●"/>
              <a:defRPr>
                <a:solidFill>
                  <a:srgbClr val="434343"/>
                </a:solidFill>
              </a:defRPr>
            </a:lvl4pPr>
            <a:lvl5pPr marL="3047924" lvl="4" indent="-406390" rtl="0">
              <a:lnSpc>
                <a:spcPct val="115000"/>
              </a:lnSpc>
              <a:spcBef>
                <a:spcPts val="0"/>
              </a:spcBef>
              <a:spcAft>
                <a:spcPts val="0"/>
              </a:spcAft>
              <a:buSzPts val="1200"/>
              <a:buChar char="○"/>
              <a:defRPr>
                <a:solidFill>
                  <a:srgbClr val="434343"/>
                </a:solidFill>
              </a:defRPr>
            </a:lvl5pPr>
            <a:lvl6pPr marL="3657509" lvl="5" indent="-406390" rtl="0">
              <a:lnSpc>
                <a:spcPct val="115000"/>
              </a:lnSpc>
              <a:spcBef>
                <a:spcPts val="0"/>
              </a:spcBef>
              <a:spcAft>
                <a:spcPts val="0"/>
              </a:spcAft>
              <a:buSzPts val="1200"/>
              <a:buChar char="■"/>
              <a:defRPr>
                <a:solidFill>
                  <a:srgbClr val="434343"/>
                </a:solidFill>
              </a:defRPr>
            </a:lvl6pPr>
            <a:lvl7pPr marL="4267093" lvl="6" indent="-406390" rtl="0">
              <a:lnSpc>
                <a:spcPct val="115000"/>
              </a:lnSpc>
              <a:spcBef>
                <a:spcPts val="0"/>
              </a:spcBef>
              <a:spcAft>
                <a:spcPts val="0"/>
              </a:spcAft>
              <a:buSzPts val="1200"/>
              <a:buChar char="●"/>
              <a:defRPr>
                <a:solidFill>
                  <a:srgbClr val="434343"/>
                </a:solidFill>
              </a:defRPr>
            </a:lvl7pPr>
            <a:lvl8pPr marL="4876678" lvl="7" indent="-406390" rtl="0">
              <a:lnSpc>
                <a:spcPct val="115000"/>
              </a:lnSpc>
              <a:spcBef>
                <a:spcPts val="0"/>
              </a:spcBef>
              <a:spcAft>
                <a:spcPts val="0"/>
              </a:spcAft>
              <a:buSzPts val="1200"/>
              <a:buChar char="○"/>
              <a:defRPr>
                <a:solidFill>
                  <a:srgbClr val="434343"/>
                </a:solidFill>
              </a:defRPr>
            </a:lvl8pPr>
            <a:lvl9pPr marL="5486263" lvl="8" indent="-406390" rtl="0">
              <a:lnSpc>
                <a:spcPct val="115000"/>
              </a:lnSpc>
              <a:spcBef>
                <a:spcPts val="0"/>
              </a:spcBef>
              <a:spcAft>
                <a:spcPts val="0"/>
              </a:spcAft>
              <a:buSzPts val="1200"/>
              <a:buChar char="■"/>
              <a:defRPr>
                <a:solidFill>
                  <a:srgbClr val="434343"/>
                </a:solidFill>
              </a:defRPr>
            </a:lvl9pPr>
          </a:lstStyle>
          <a:p>
            <a:endParaRPr/>
          </a:p>
        </p:txBody>
      </p:sp>
      <p:sp>
        <p:nvSpPr>
          <p:cNvPr id="99" name="Google Shape;99;p7"/>
          <p:cNvSpPr>
            <a:spLocks noGrp="1"/>
          </p:cNvSpPr>
          <p:nvPr>
            <p:ph type="pic" idx="2"/>
          </p:nvPr>
        </p:nvSpPr>
        <p:spPr>
          <a:xfrm>
            <a:off x="6609633" y="713333"/>
            <a:ext cx="4755200" cy="5431200"/>
          </a:xfrm>
          <a:prstGeom prst="rect">
            <a:avLst/>
          </a:prstGeom>
          <a:noFill/>
          <a:ln>
            <a:noFill/>
          </a:ln>
        </p:spPr>
      </p:sp>
      <p:grpSp>
        <p:nvGrpSpPr>
          <p:cNvPr id="100" name="Google Shape;100;p7"/>
          <p:cNvGrpSpPr/>
          <p:nvPr/>
        </p:nvGrpSpPr>
        <p:grpSpPr>
          <a:xfrm flipH="1">
            <a:off x="8427263" y="-2039027"/>
            <a:ext cx="4755216" cy="10469256"/>
            <a:chOff x="2881300" y="3305000"/>
            <a:chExt cx="420900" cy="926625"/>
          </a:xfrm>
        </p:grpSpPr>
        <p:sp>
          <p:nvSpPr>
            <p:cNvPr id="101" name="Google Shape;101;p7"/>
            <p:cNvSpPr/>
            <p:nvPr/>
          </p:nvSpPr>
          <p:spPr>
            <a:xfrm>
              <a:off x="2881300" y="3305000"/>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7"/>
            <p:cNvSpPr/>
            <p:nvPr/>
          </p:nvSpPr>
          <p:spPr>
            <a:xfrm>
              <a:off x="2881300" y="3449375"/>
              <a:ext cx="420900" cy="493525"/>
            </a:xfrm>
            <a:custGeom>
              <a:avLst/>
              <a:gdLst/>
              <a:ahLst/>
              <a:cxnLst/>
              <a:rect l="l" t="t" r="r" b="b"/>
              <a:pathLst>
                <a:path w="16836" h="19741" extrusionOk="0">
                  <a:moveTo>
                    <a:pt x="1" y="0"/>
                  </a:moveTo>
                  <a:lnTo>
                    <a:pt x="1" y="2893"/>
                  </a:lnTo>
                  <a:lnTo>
                    <a:pt x="16836" y="19741"/>
                  </a:lnTo>
                  <a:lnTo>
                    <a:pt x="16836" y="1684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7"/>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7"/>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 name="Google Shape;105;p7"/>
          <p:cNvGrpSpPr/>
          <p:nvPr/>
        </p:nvGrpSpPr>
        <p:grpSpPr>
          <a:xfrm flipH="1">
            <a:off x="-17244" y="-3537452"/>
            <a:ext cx="2569959" cy="5658096"/>
            <a:chOff x="2881300" y="3305000"/>
            <a:chExt cx="420900" cy="926625"/>
          </a:xfrm>
        </p:grpSpPr>
        <p:sp>
          <p:nvSpPr>
            <p:cNvPr id="106" name="Google Shape;106;p7"/>
            <p:cNvSpPr/>
            <p:nvPr/>
          </p:nvSpPr>
          <p:spPr>
            <a:xfrm>
              <a:off x="2881300" y="3305000"/>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7"/>
            <p:cNvSpPr/>
            <p:nvPr/>
          </p:nvSpPr>
          <p:spPr>
            <a:xfrm>
              <a:off x="2881300" y="3449375"/>
              <a:ext cx="420900" cy="493525"/>
            </a:xfrm>
            <a:custGeom>
              <a:avLst/>
              <a:gdLst/>
              <a:ahLst/>
              <a:cxnLst/>
              <a:rect l="l" t="t" r="r" b="b"/>
              <a:pathLst>
                <a:path w="16836" h="19741" extrusionOk="0">
                  <a:moveTo>
                    <a:pt x="1" y="0"/>
                  </a:moveTo>
                  <a:lnTo>
                    <a:pt x="1" y="2893"/>
                  </a:lnTo>
                  <a:lnTo>
                    <a:pt x="16836" y="19741"/>
                  </a:lnTo>
                  <a:lnTo>
                    <a:pt x="16836" y="16847"/>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 name="Google Shape;110;p7"/>
          <p:cNvGrpSpPr/>
          <p:nvPr/>
        </p:nvGrpSpPr>
        <p:grpSpPr>
          <a:xfrm flipH="1">
            <a:off x="-1669082" y="-1451672"/>
            <a:ext cx="2569959" cy="5658096"/>
            <a:chOff x="2881300" y="3305000"/>
            <a:chExt cx="420900" cy="926625"/>
          </a:xfrm>
        </p:grpSpPr>
        <p:sp>
          <p:nvSpPr>
            <p:cNvPr id="111" name="Google Shape;111;p7"/>
            <p:cNvSpPr/>
            <p:nvPr/>
          </p:nvSpPr>
          <p:spPr>
            <a:xfrm>
              <a:off x="2881300" y="3305000"/>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2881300" y="3449375"/>
              <a:ext cx="420900" cy="493525"/>
            </a:xfrm>
            <a:custGeom>
              <a:avLst/>
              <a:gdLst/>
              <a:ahLst/>
              <a:cxnLst/>
              <a:rect l="l" t="t" r="r" b="b"/>
              <a:pathLst>
                <a:path w="16836" h="19741" extrusionOk="0">
                  <a:moveTo>
                    <a:pt x="1" y="0"/>
                  </a:moveTo>
                  <a:lnTo>
                    <a:pt x="1" y="2893"/>
                  </a:lnTo>
                  <a:lnTo>
                    <a:pt x="16836" y="19741"/>
                  </a:lnTo>
                  <a:lnTo>
                    <a:pt x="16836" y="16847"/>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2881300" y="3594025"/>
              <a:ext cx="420900" cy="493250"/>
            </a:xfrm>
            <a:custGeom>
              <a:avLst/>
              <a:gdLst/>
              <a:ahLst/>
              <a:cxnLst/>
              <a:rect l="l" t="t" r="r" b="b"/>
              <a:pathLst>
                <a:path w="16836" h="19730" extrusionOk="0">
                  <a:moveTo>
                    <a:pt x="1" y="0"/>
                  </a:moveTo>
                  <a:lnTo>
                    <a:pt x="1" y="2882"/>
                  </a:lnTo>
                  <a:lnTo>
                    <a:pt x="16836" y="19729"/>
                  </a:lnTo>
                  <a:lnTo>
                    <a:pt x="16836" y="16836"/>
                  </a:lnTo>
                  <a:lnTo>
                    <a:pt x="1" y="0"/>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2881300" y="3738375"/>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3782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5"/>
        <p:cNvGrpSpPr/>
        <p:nvPr/>
      </p:nvGrpSpPr>
      <p:grpSpPr>
        <a:xfrm>
          <a:off x="0" y="0"/>
          <a:ext cx="0" cy="0"/>
          <a:chOff x="0" y="0"/>
          <a:chExt cx="0" cy="0"/>
        </a:xfrm>
      </p:grpSpPr>
      <p:sp>
        <p:nvSpPr>
          <p:cNvPr id="116" name="Google Shape;116;p8"/>
          <p:cNvSpPr txBox="1">
            <a:spLocks noGrp="1"/>
          </p:cNvSpPr>
          <p:nvPr>
            <p:ph type="title"/>
          </p:nvPr>
        </p:nvSpPr>
        <p:spPr>
          <a:xfrm>
            <a:off x="3632200" y="1742800"/>
            <a:ext cx="49276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347732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2935800" y="2113165"/>
            <a:ext cx="63204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19" name="Google Shape;119;p9"/>
          <p:cNvSpPr txBox="1">
            <a:spLocks noGrp="1"/>
          </p:cNvSpPr>
          <p:nvPr>
            <p:ph type="subTitle" idx="1"/>
          </p:nvPr>
        </p:nvSpPr>
        <p:spPr>
          <a:xfrm>
            <a:off x="2935900" y="3237235"/>
            <a:ext cx="6320400" cy="1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071587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9167" y="0"/>
            <a:ext cx="12192000" cy="6876400"/>
          </a:xfrm>
          <a:prstGeom prst="rect">
            <a:avLst/>
          </a:prstGeom>
          <a:noFill/>
          <a:ln>
            <a:noFill/>
          </a:ln>
        </p:spPr>
      </p:sp>
      <p:sp>
        <p:nvSpPr>
          <p:cNvPr id="122" name="Google Shape;122;p10"/>
          <p:cNvSpPr txBox="1">
            <a:spLocks noGrp="1"/>
          </p:cNvSpPr>
          <p:nvPr>
            <p:ph type="title"/>
          </p:nvPr>
        </p:nvSpPr>
        <p:spPr>
          <a:xfrm>
            <a:off x="960000" y="5384000"/>
            <a:ext cx="10272000" cy="763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782203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86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Inter Medium"/>
              <a:buNone/>
              <a:defRPr sz="3000">
                <a:solidFill>
                  <a:schemeClr val="lt2"/>
                </a:solidFill>
                <a:latin typeface="Inter Medium"/>
                <a:ea typeface="Inter Medium"/>
                <a:cs typeface="Inter Medium"/>
                <a:sym typeface="Inter Medium"/>
              </a:defRPr>
            </a:lvl1pPr>
            <a:lvl2pPr lvl="1"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2pPr>
            <a:lvl3pPr lvl="2"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3pPr>
            <a:lvl4pPr lvl="3"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4pPr>
            <a:lvl5pPr lvl="4"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5pPr>
            <a:lvl6pPr lvl="5"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6pPr>
            <a:lvl7pPr lvl="6"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7pPr>
            <a:lvl8pPr lvl="7"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8pPr>
            <a:lvl9pPr lvl="8" rtl="0">
              <a:spcBef>
                <a:spcPts val="0"/>
              </a:spcBef>
              <a:spcAft>
                <a:spcPts val="0"/>
              </a:spcAft>
              <a:buClr>
                <a:schemeClr val="dk1"/>
              </a:buClr>
              <a:buSzPts val="3500"/>
              <a:buFont typeface="Inter Medium"/>
              <a:buNone/>
              <a:defRPr sz="3500">
                <a:solidFill>
                  <a:schemeClr val="dk1"/>
                </a:solidFill>
                <a:latin typeface="Inter Medium"/>
                <a:ea typeface="Inter Medium"/>
                <a:cs typeface="Inter Medium"/>
                <a:sym typeface="Inter Medium"/>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81813277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damiandeluca.com.ar/la-importancia-de-css3-para-el-diseno-web-actual" TargetMode="Externa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26.xml"/><Relationship Id="rId16"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hyperlink" Target="https://et.wikipedia.org/wiki/Bootstrap" TargetMode="External"/><Relationship Id="rId5" Type="http://schemas.openxmlformats.org/officeDocument/2006/relationships/image" Target="../media/image26.png"/><Relationship Id="rId15" Type="http://schemas.openxmlformats.org/officeDocument/2006/relationships/image" Target="../media/image34.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549" y="198784"/>
            <a:ext cx="1420221" cy="1249351"/>
          </a:xfrm>
          <a:prstGeom prst="rect">
            <a:avLst/>
          </a:prstGeom>
        </p:spPr>
      </p:pic>
      <p:sp>
        <p:nvSpPr>
          <p:cNvPr id="5" name="Google Shape;691;p38"/>
          <p:cNvSpPr txBox="1">
            <a:spLocks/>
          </p:cNvSpPr>
          <p:nvPr/>
        </p:nvSpPr>
        <p:spPr>
          <a:xfrm>
            <a:off x="2015358" y="245337"/>
            <a:ext cx="8255347" cy="115624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9pPr>
          </a:lstStyle>
          <a:p>
            <a:pPr marL="0" indent="0"/>
            <a:r>
              <a:rPr lang="en-GB" sz="1600" b="1" dirty="0">
                <a:latin typeface="Roboto" panose="02000000000000000000" pitchFamily="2" charset="0"/>
                <a:ea typeface="Roboto" panose="02000000000000000000" pitchFamily="2" charset="0"/>
                <a:cs typeface="Times New Roman" panose="02020603050405020304" pitchFamily="18" charset="0"/>
              </a:rPr>
              <a:t>People's Democratic Republic of Algeria</a:t>
            </a:r>
            <a:br>
              <a:rPr lang="en-GB" sz="1600" b="1" dirty="0">
                <a:latin typeface="Roboto" panose="02000000000000000000" pitchFamily="2" charset="0"/>
                <a:ea typeface="Roboto" panose="02000000000000000000" pitchFamily="2" charset="0"/>
                <a:cs typeface="Times New Roman" panose="02020603050405020304" pitchFamily="18" charset="0"/>
              </a:rPr>
            </a:br>
            <a:r>
              <a:rPr lang="en-GB" sz="1600" b="1" dirty="0">
                <a:latin typeface="Roboto" panose="02000000000000000000" pitchFamily="2" charset="0"/>
                <a:ea typeface="Roboto" panose="02000000000000000000" pitchFamily="2" charset="0"/>
                <a:cs typeface="Times New Roman" panose="02020603050405020304" pitchFamily="18" charset="0"/>
              </a:rPr>
              <a:t>Ministry of Higher Education and Scientific Research</a:t>
            </a:r>
            <a:br>
              <a:rPr lang="en-GB" sz="1600" b="1" dirty="0">
                <a:latin typeface="Roboto" panose="02000000000000000000" pitchFamily="2" charset="0"/>
                <a:ea typeface="Roboto" panose="02000000000000000000" pitchFamily="2" charset="0"/>
                <a:cs typeface="Times New Roman" panose="02020603050405020304" pitchFamily="18" charset="0"/>
              </a:rPr>
            </a:br>
            <a:r>
              <a:rPr lang="en-US" sz="1600" b="1" dirty="0">
                <a:latin typeface="Roboto" panose="02000000000000000000" pitchFamily="2" charset="0"/>
                <a:ea typeface="Roboto" panose="02000000000000000000" pitchFamily="2" charset="0"/>
                <a:cs typeface="Times New Roman" pitchFamily="18" charset="0"/>
              </a:rPr>
              <a:t>Mohamed El </a:t>
            </a:r>
            <a:r>
              <a:rPr lang="en-US" sz="1600" b="1" dirty="0" err="1">
                <a:latin typeface="Roboto" panose="02000000000000000000" pitchFamily="2" charset="0"/>
                <a:ea typeface="Roboto" panose="02000000000000000000" pitchFamily="2" charset="0"/>
                <a:cs typeface="Times New Roman" pitchFamily="18" charset="0"/>
              </a:rPr>
              <a:t>Bachir</a:t>
            </a:r>
            <a:r>
              <a:rPr lang="en-US" sz="1600" b="1" dirty="0">
                <a:latin typeface="Roboto" panose="02000000000000000000" pitchFamily="2" charset="0"/>
                <a:ea typeface="Roboto" panose="02000000000000000000" pitchFamily="2" charset="0"/>
                <a:cs typeface="Times New Roman" pitchFamily="18" charset="0"/>
              </a:rPr>
              <a:t> El </a:t>
            </a:r>
            <a:r>
              <a:rPr lang="en-US" sz="1600" b="1" dirty="0" err="1">
                <a:latin typeface="Roboto" panose="02000000000000000000" pitchFamily="2" charset="0"/>
                <a:ea typeface="Roboto" panose="02000000000000000000" pitchFamily="2" charset="0"/>
                <a:cs typeface="Times New Roman" pitchFamily="18" charset="0"/>
              </a:rPr>
              <a:t>Ibrahimi</a:t>
            </a:r>
            <a:r>
              <a:rPr lang="en-US" sz="1600" b="1" dirty="0">
                <a:latin typeface="Roboto" panose="02000000000000000000" pitchFamily="2" charset="0"/>
                <a:ea typeface="Roboto" panose="02000000000000000000" pitchFamily="2" charset="0"/>
                <a:cs typeface="Times New Roman" pitchFamily="18" charset="0"/>
              </a:rPr>
              <a:t> university of Bordj </a:t>
            </a:r>
            <a:r>
              <a:rPr lang="en-US" sz="1600" b="1" dirty="0" err="1">
                <a:latin typeface="Roboto" panose="02000000000000000000" pitchFamily="2" charset="0"/>
                <a:ea typeface="Roboto" panose="02000000000000000000" pitchFamily="2" charset="0"/>
                <a:cs typeface="Times New Roman" pitchFamily="18" charset="0"/>
              </a:rPr>
              <a:t>Bou</a:t>
            </a:r>
            <a:r>
              <a:rPr lang="en-US" sz="1600" b="1" dirty="0">
                <a:latin typeface="Roboto" panose="02000000000000000000" pitchFamily="2" charset="0"/>
                <a:ea typeface="Roboto" panose="02000000000000000000" pitchFamily="2" charset="0"/>
                <a:cs typeface="Times New Roman" pitchFamily="18" charset="0"/>
              </a:rPr>
              <a:t> </a:t>
            </a:r>
            <a:r>
              <a:rPr lang="en-US" sz="1600" b="1" dirty="0" err="1">
                <a:latin typeface="Roboto" panose="02000000000000000000" pitchFamily="2" charset="0"/>
                <a:ea typeface="Roboto" panose="02000000000000000000" pitchFamily="2" charset="0"/>
                <a:cs typeface="Times New Roman" pitchFamily="18" charset="0"/>
              </a:rPr>
              <a:t>Arréridj</a:t>
            </a:r>
            <a:endParaRPr lang="en-GB" sz="1600" b="1" dirty="0">
              <a:latin typeface="Roboto" panose="02000000000000000000" pitchFamily="2" charset="0"/>
              <a:ea typeface="Roboto" panose="02000000000000000000" pitchFamily="2" charset="0"/>
              <a:cs typeface="Times New Roman" panose="02020603050405020304" pitchFamily="18" charset="0"/>
            </a:endParaRPr>
          </a:p>
          <a:p>
            <a:pPr algn="ctr"/>
            <a:r>
              <a:rPr lang="en-US" sz="1600" b="1" dirty="0">
                <a:latin typeface="Roboto" panose="02000000000000000000" pitchFamily="2" charset="0"/>
                <a:ea typeface="Roboto" panose="02000000000000000000" pitchFamily="2" charset="0"/>
                <a:cs typeface="Times New Roman" pitchFamily="18" charset="0"/>
              </a:rPr>
              <a:t>Faculty of Mathematics and Computer Science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364" y="5362259"/>
            <a:ext cx="1464589" cy="1464589"/>
          </a:xfrm>
          <a:prstGeom prst="rect">
            <a:avLst/>
          </a:prstGeom>
        </p:spPr>
      </p:pic>
      <p:sp>
        <p:nvSpPr>
          <p:cNvPr id="7" name="Google Shape;524;p28"/>
          <p:cNvSpPr txBox="1">
            <a:spLocks/>
          </p:cNvSpPr>
          <p:nvPr/>
        </p:nvSpPr>
        <p:spPr>
          <a:xfrm>
            <a:off x="1986735" y="1495741"/>
            <a:ext cx="8218525" cy="81669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600"/>
              <a:buFont typeface="Roboto"/>
              <a:buNone/>
              <a:defRPr sz="2133" b="0" i="0" u="none" strike="noStrike" cap="none">
                <a:solidFill>
                  <a:schemeClr val="dk1"/>
                </a:solidFill>
                <a:latin typeface="Roboto"/>
                <a:ea typeface="Roboto"/>
                <a:cs typeface="Roboto"/>
                <a:sym typeface="Roboto"/>
              </a:defRPr>
            </a:lvl9pPr>
          </a:lstStyle>
          <a:p>
            <a:pPr marL="0" indent="0"/>
            <a:r>
              <a:rPr lang="en-GB" sz="1800" b="1" kern="0" dirty="0">
                <a:latin typeface="Roboto" panose="02000000000000000000" pitchFamily="2" charset="0"/>
                <a:ea typeface="Roboto" panose="02000000000000000000" pitchFamily="2" charset="0"/>
                <a:cs typeface="Times New Roman" panose="02020603050405020304" pitchFamily="18" charset="0"/>
              </a:rPr>
              <a:t>Thesis for obtaining Master’s Diploma in computer sciences</a:t>
            </a:r>
          </a:p>
          <a:p>
            <a:pPr marL="0" indent="0"/>
            <a:r>
              <a:rPr lang="en-GB" sz="1800" kern="0" dirty="0">
                <a:latin typeface="Roboto" panose="02000000000000000000" pitchFamily="2" charset="0"/>
                <a:ea typeface="Roboto" panose="02000000000000000000" pitchFamily="2" charset="0"/>
                <a:cs typeface="Times New Roman" panose="02020603050405020304" pitchFamily="18" charset="0"/>
              </a:rPr>
              <a:t>Option: Information and communication technologies</a:t>
            </a:r>
          </a:p>
        </p:txBody>
      </p:sp>
      <p:sp>
        <p:nvSpPr>
          <p:cNvPr id="9" name="Google Shape;524;p28"/>
          <p:cNvSpPr txBox="1">
            <a:spLocks/>
          </p:cNvSpPr>
          <p:nvPr/>
        </p:nvSpPr>
        <p:spPr>
          <a:xfrm>
            <a:off x="1487461" y="2521448"/>
            <a:ext cx="9217072" cy="124935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2133"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9pPr>
          </a:lstStyle>
          <a:p>
            <a:pPr marL="0" indent="0" algn="ctr"/>
            <a:r>
              <a:rPr lang="en-GB" sz="2400" b="1" kern="0" dirty="0">
                <a:solidFill>
                  <a:srgbClr val="026F93"/>
                </a:solidFill>
                <a:latin typeface="Roboto" panose="02000000000000000000" pitchFamily="2" charset="0"/>
                <a:ea typeface="Roboto" panose="02000000000000000000" pitchFamily="2" charset="0"/>
                <a:cs typeface="Times New Roman" panose="02020603050405020304" pitchFamily="18" charset="0"/>
              </a:rPr>
              <a:t>Medical analysis laboratory management system(mobile &amp; web) based on a Microservices Architecture</a:t>
            </a:r>
          </a:p>
          <a:p>
            <a:pPr marL="0" indent="0" algn="ctr"/>
            <a:r>
              <a:rPr lang="en-GB" sz="2400" b="1" kern="0" dirty="0">
                <a:solidFill>
                  <a:srgbClr val="026F93"/>
                </a:solidFill>
                <a:latin typeface="Roboto" panose="02000000000000000000" pitchFamily="2" charset="0"/>
                <a:ea typeface="Roboto" panose="02000000000000000000" pitchFamily="2" charset="0"/>
                <a:cs typeface="Times New Roman" panose="02020603050405020304" pitchFamily="18" charset="0"/>
              </a:rPr>
              <a:t>-SMART LAB-</a:t>
            </a:r>
          </a:p>
        </p:txBody>
      </p:sp>
      <p:sp>
        <p:nvSpPr>
          <p:cNvPr id="11" name="Rectangle 10"/>
          <p:cNvSpPr/>
          <p:nvPr/>
        </p:nvSpPr>
        <p:spPr>
          <a:xfrm>
            <a:off x="4428229" y="6152597"/>
            <a:ext cx="3006272" cy="369332"/>
          </a:xfrm>
          <a:prstGeom prst="rect">
            <a:avLst/>
          </a:prstGeom>
        </p:spPr>
        <p:txBody>
          <a:bodyPr wrap="none">
            <a:spAutoFit/>
          </a:bodyPr>
          <a:lstStyle/>
          <a:p>
            <a:r>
              <a:rPr lang="en-GB" dirty="0"/>
              <a:t>Academic Year : 2022/2023</a:t>
            </a:r>
          </a:p>
        </p:txBody>
      </p:sp>
      <p:sp>
        <p:nvSpPr>
          <p:cNvPr id="10" name="Google Shape;235;p33">
            <a:extLst>
              <a:ext uri="{FF2B5EF4-FFF2-40B4-BE49-F238E27FC236}">
                <a16:creationId xmlns:a16="http://schemas.microsoft.com/office/drawing/2014/main" id="{384AF576-4FC3-4916-BCC3-91DF00657EA3}"/>
              </a:ext>
            </a:extLst>
          </p:cNvPr>
          <p:cNvSpPr txBox="1">
            <a:spLocks/>
          </p:cNvSpPr>
          <p:nvPr/>
        </p:nvSpPr>
        <p:spPr>
          <a:xfrm>
            <a:off x="1704374" y="4356604"/>
            <a:ext cx="9451305" cy="959100"/>
          </a:xfrm>
          <a:prstGeom prst="rect">
            <a:avLst/>
          </a:prstGeom>
          <a:noFill/>
          <a:ln>
            <a:noFill/>
          </a:ln>
        </p:spPr>
        <p:txBody>
          <a:bodyPr spcFirstLastPara="1" wrap="square" lIns="91425" tIns="91425" rIns="91425" bIns="91425" anchor="t" anchorCtr="0">
            <a:noAutofit/>
          </a:bodyPr>
          <a:lstStyle/>
          <a:p>
            <a:pPr lvl="0">
              <a:buClr>
                <a:schemeClr val="dk2"/>
              </a:buClr>
              <a:buSzPts val="1400"/>
            </a:pPr>
            <a:r>
              <a:rPr lang="en-US" dirty="0">
                <a:solidFill>
                  <a:schemeClr val="bg1">
                    <a:lumMod val="10000"/>
                  </a:schemeClr>
                </a:solidFill>
                <a:latin typeface="Roboto" panose="02000000000000000000" pitchFamily="2" charset="0"/>
                <a:ea typeface="Roboto" panose="02000000000000000000" pitchFamily="2" charset="0"/>
                <a:cs typeface="Times New Roman" pitchFamily="18" charset="0"/>
                <a:sym typeface="Poppins"/>
              </a:rPr>
              <a:t>Dr. SENOUCI Oussama         Senior Lecturer B at BBA University</a:t>
            </a:r>
            <a:r>
              <a:rPr lang="fr-FR" dirty="0">
                <a:latin typeface="Roboto" panose="02000000000000000000" pitchFamily="2" charset="0"/>
                <a:ea typeface="Roboto" panose="02000000000000000000" pitchFamily="2" charset="0"/>
                <a:cs typeface="Times New Roman" pitchFamily="18" charset="0"/>
              </a:rPr>
              <a:t>	                                </a:t>
            </a:r>
            <a:r>
              <a:rPr lang="fr-FR" dirty="0" err="1">
                <a:solidFill>
                  <a:srgbClr val="191919"/>
                </a:solidFill>
                <a:latin typeface="Roboto" panose="02000000000000000000" pitchFamily="2" charset="0"/>
                <a:ea typeface="Roboto" panose="02000000000000000000" pitchFamily="2" charset="0"/>
                <a:cs typeface="Times New Roman" pitchFamily="18" charset="0"/>
              </a:rPr>
              <a:t>President</a:t>
            </a:r>
            <a:endParaRPr lang="en-US" dirty="0">
              <a:solidFill>
                <a:srgbClr val="191919"/>
              </a:solidFill>
              <a:latin typeface="Roboto" panose="02000000000000000000" pitchFamily="2" charset="0"/>
              <a:ea typeface="Roboto" panose="02000000000000000000" pitchFamily="2" charset="0"/>
              <a:cs typeface="Times New Roman" pitchFamily="18" charset="0"/>
              <a:sym typeface="Poppins"/>
            </a:endParaRPr>
          </a:p>
          <a:p>
            <a:pPr lvl="0">
              <a:buClr>
                <a:schemeClr val="dk2"/>
              </a:buClr>
              <a:buSzPts val="1400"/>
            </a:pPr>
            <a:r>
              <a:rPr kumimoji="0" lang="en-US" i="0" u="none" strike="noStrike" kern="0" cap="none" spc="0" normalizeH="0" baseline="0" noProof="0" dirty="0">
                <a:ln>
                  <a:noFill/>
                </a:ln>
                <a:solidFill>
                  <a:schemeClr val="bg1">
                    <a:lumMod val="10000"/>
                  </a:schemeClr>
                </a:solidFill>
                <a:effectLst/>
                <a:uLnTx/>
                <a:uFillTx/>
                <a:latin typeface="Roboto" panose="02000000000000000000" pitchFamily="2" charset="0"/>
                <a:ea typeface="Roboto" panose="02000000000000000000" pitchFamily="2" charset="0"/>
                <a:cs typeface="Times New Roman" pitchFamily="18" charset="0"/>
                <a:sym typeface="Poppins"/>
              </a:rPr>
              <a:t>Dr. SAIFI Lynda	    </a:t>
            </a:r>
            <a:r>
              <a:rPr lang="en-US" dirty="0">
                <a:solidFill>
                  <a:schemeClr val="bg1">
                    <a:lumMod val="10000"/>
                  </a:schemeClr>
                </a:solidFill>
                <a:latin typeface="Roboto" panose="02000000000000000000" pitchFamily="2" charset="0"/>
                <a:ea typeface="Roboto" panose="02000000000000000000" pitchFamily="2" charset="0"/>
                <a:cs typeface="Times New Roman" pitchFamily="18" charset="0"/>
                <a:sym typeface="Poppins"/>
              </a:rPr>
              <a:t>             Senior Lecturer B at BBA University 	</a:t>
            </a:r>
            <a:r>
              <a:rPr lang="fr-FR" dirty="0">
                <a:latin typeface="Roboto" panose="02000000000000000000" pitchFamily="2" charset="0"/>
                <a:ea typeface="Roboto" panose="02000000000000000000" pitchFamily="2" charset="0"/>
                <a:cs typeface="Times New Roman" pitchFamily="18" charset="0"/>
              </a:rPr>
              <a:t> 	</a:t>
            </a:r>
            <a:r>
              <a:rPr lang="fr-FR" dirty="0" smtClean="0">
                <a:latin typeface="Roboto" panose="02000000000000000000" pitchFamily="2" charset="0"/>
                <a:ea typeface="Roboto" panose="02000000000000000000" pitchFamily="2" charset="0"/>
                <a:cs typeface="Times New Roman" pitchFamily="18" charset="0"/>
              </a:rPr>
              <a:t>                </a:t>
            </a:r>
            <a:r>
              <a:rPr lang="fr-FR" dirty="0" smtClean="0">
                <a:solidFill>
                  <a:srgbClr val="191919"/>
                </a:solidFill>
                <a:latin typeface="Roboto" panose="02000000000000000000" pitchFamily="2" charset="0"/>
                <a:ea typeface="Roboto" panose="02000000000000000000" pitchFamily="2" charset="0"/>
                <a:cs typeface="Times New Roman" pitchFamily="18" charset="0"/>
              </a:rPr>
              <a:t>Examiner</a:t>
            </a:r>
            <a:endParaRPr lang="fr-FR" dirty="0">
              <a:solidFill>
                <a:srgbClr val="191919"/>
              </a:solidFill>
              <a:latin typeface="Roboto" panose="02000000000000000000" pitchFamily="2" charset="0"/>
              <a:ea typeface="Roboto" panose="02000000000000000000" pitchFamily="2" charset="0"/>
              <a:cs typeface="Times New Roman" pitchFamily="18" charset="0"/>
            </a:endParaRPr>
          </a:p>
          <a:p>
            <a:pPr fontAlgn="t"/>
            <a:r>
              <a:rPr lang="fr-FR" dirty="0">
                <a:solidFill>
                  <a:srgbClr val="191919"/>
                </a:solidFill>
                <a:latin typeface="Roboto" panose="02000000000000000000" pitchFamily="2" charset="0"/>
                <a:ea typeface="Roboto" panose="02000000000000000000" pitchFamily="2" charset="0"/>
                <a:cs typeface="Times New Roman" pitchFamily="18" charset="0"/>
              </a:rPr>
              <a:t>Dr. SAIDANI Kaouther </a:t>
            </a:r>
            <a:r>
              <a:rPr lang="fr-FR" dirty="0">
                <a:latin typeface="Roboto" panose="02000000000000000000" pitchFamily="2" charset="0"/>
                <a:ea typeface="Roboto" panose="02000000000000000000" pitchFamily="2" charset="0"/>
                <a:cs typeface="Times New Roman" pitchFamily="18" charset="0"/>
              </a:rPr>
              <a:t>	</a:t>
            </a:r>
            <a:r>
              <a:rPr lang="en-US" dirty="0">
                <a:solidFill>
                  <a:schemeClr val="bg1">
                    <a:lumMod val="10000"/>
                  </a:schemeClr>
                </a:solidFill>
                <a:latin typeface="Roboto" panose="02000000000000000000" pitchFamily="2" charset="0"/>
                <a:ea typeface="Roboto" panose="02000000000000000000" pitchFamily="2" charset="0"/>
                <a:cs typeface="Times New Roman" pitchFamily="18" charset="0"/>
                <a:sym typeface="Poppins"/>
              </a:rPr>
              <a:t> Senior Lecturer B at BBA University </a:t>
            </a:r>
            <a:r>
              <a:rPr lang="fr-FR" dirty="0">
                <a:latin typeface="Roboto" panose="02000000000000000000" pitchFamily="2" charset="0"/>
                <a:ea typeface="Roboto" panose="02000000000000000000" pitchFamily="2" charset="0"/>
                <a:cs typeface="Times New Roman" pitchFamily="18" charset="0"/>
              </a:rPr>
              <a:t>	</a:t>
            </a:r>
            <a:r>
              <a:rPr lang="fr-FR">
                <a:latin typeface="Roboto" panose="02000000000000000000" pitchFamily="2" charset="0"/>
                <a:ea typeface="Roboto" panose="02000000000000000000" pitchFamily="2" charset="0"/>
                <a:cs typeface="Times New Roman" pitchFamily="18" charset="0"/>
              </a:rPr>
              <a:t>	</a:t>
            </a:r>
            <a:r>
              <a:rPr lang="fr-FR" smtClean="0">
                <a:latin typeface="Roboto" panose="02000000000000000000" pitchFamily="2" charset="0"/>
                <a:ea typeface="Roboto" panose="02000000000000000000" pitchFamily="2" charset="0"/>
                <a:cs typeface="Times New Roman" pitchFamily="18" charset="0"/>
              </a:rPr>
              <a:t>                </a:t>
            </a:r>
            <a:r>
              <a:rPr lang="fr-FR" smtClean="0">
                <a:solidFill>
                  <a:srgbClr val="191919"/>
                </a:solidFill>
                <a:latin typeface="Roboto" panose="02000000000000000000" pitchFamily="2" charset="0"/>
                <a:ea typeface="Roboto" panose="02000000000000000000" pitchFamily="2" charset="0"/>
                <a:cs typeface="Times New Roman" pitchFamily="18" charset="0"/>
              </a:rPr>
              <a:t>Reporter</a:t>
            </a:r>
            <a:endParaRPr lang="fr-FR" dirty="0">
              <a:solidFill>
                <a:srgbClr val="191919"/>
              </a:solidFill>
              <a:latin typeface="Roboto" panose="02000000000000000000" pitchFamily="2" charset="0"/>
              <a:ea typeface="Roboto" panose="02000000000000000000" pitchFamily="2" charset="0"/>
              <a:cs typeface="Times New Roman" pitchFamily="18" charset="0"/>
            </a:endParaRPr>
          </a:p>
          <a:p>
            <a:pPr lvl="0">
              <a:buClr>
                <a:schemeClr val="dk2"/>
              </a:buClr>
              <a:buSzPts val="1400"/>
            </a:pPr>
            <a:endParaRPr kumimoji="0" lang="en-US" i="0" u="none" strike="noStrike" kern="0" cap="none" spc="0" normalizeH="0" baseline="0" noProof="0" dirty="0">
              <a:ln>
                <a:noFill/>
              </a:ln>
              <a:solidFill>
                <a:schemeClr val="bg1">
                  <a:lumMod val="10000"/>
                </a:schemeClr>
              </a:solidFill>
              <a:effectLst/>
              <a:uLnTx/>
              <a:uFillTx/>
              <a:latin typeface="Roboto" panose="02000000000000000000" pitchFamily="2" charset="0"/>
              <a:ea typeface="Roboto" panose="02000000000000000000" pitchFamily="2" charset="0"/>
              <a:cs typeface="Times New Roman" pitchFamily="18" charset="0"/>
              <a:sym typeface="Poppins"/>
            </a:endParaRPr>
          </a:p>
        </p:txBody>
      </p:sp>
    </p:spTree>
    <p:extLst>
      <p:ext uri="{BB962C8B-B14F-4D97-AF65-F5344CB8AC3E}">
        <p14:creationId xmlns:p14="http://schemas.microsoft.com/office/powerpoint/2010/main" val="3708775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35"/>
          <p:cNvSpPr txBox="1">
            <a:spLocks noGrp="1"/>
          </p:cNvSpPr>
          <p:nvPr>
            <p:ph type="subTitle" idx="3"/>
          </p:nvPr>
        </p:nvSpPr>
        <p:spPr>
          <a:xfrm>
            <a:off x="1446722" y="1700967"/>
            <a:ext cx="9298554" cy="982350"/>
          </a:xfrm>
          <a:prstGeom prst="rect">
            <a:avLst/>
          </a:prstGeom>
        </p:spPr>
        <p:txBody>
          <a:bodyPr spcFirstLastPara="1" wrap="square" lIns="121900" tIns="121900" rIns="121900" bIns="121900" anchor="t" anchorCtr="0">
            <a:noAutofit/>
          </a:bodyPr>
          <a:lstStyle/>
          <a:p>
            <a:pPr marL="0" indent="0" algn="just"/>
            <a:r>
              <a:rPr lang="en-US" sz="2200" dirty="0"/>
              <a:t>Monolithic architecture is a traditional style of software architecture in which all components of an application are combined into a single, tightly coupled unit.</a:t>
            </a:r>
            <a:endParaRPr sz="2200" dirty="0"/>
          </a:p>
        </p:txBody>
      </p:sp>
      <p:sp>
        <p:nvSpPr>
          <p:cNvPr id="647" name="Google Shape;647;p35"/>
          <p:cNvSpPr txBox="1">
            <a:spLocks noGrp="1"/>
          </p:cNvSpPr>
          <p:nvPr>
            <p:ph type="title"/>
          </p:nvPr>
        </p:nvSpPr>
        <p:spPr>
          <a:xfrm>
            <a:off x="3573518" y="888517"/>
            <a:ext cx="5044961" cy="862000"/>
          </a:xfrm>
          <a:prstGeom prst="rect">
            <a:avLst/>
          </a:prstGeom>
        </p:spPr>
        <p:txBody>
          <a:bodyPr spcFirstLastPara="1" wrap="square" lIns="121900" tIns="121900" rIns="121900" bIns="121900" anchor="t" anchorCtr="0">
            <a:noAutofit/>
          </a:bodyPr>
          <a:lstStyle/>
          <a:p>
            <a:r>
              <a:rPr lang="fr-FR" sz="3600" dirty="0">
                <a:latin typeface="Roboto" panose="02000000000000000000" pitchFamily="2" charset="0"/>
                <a:ea typeface="Roboto" panose="02000000000000000000" pitchFamily="2" charset="0"/>
              </a:rPr>
              <a:t>Monolithic architecture</a:t>
            </a:r>
            <a:endParaRPr sz="3600" dirty="0">
              <a:latin typeface="Roboto" panose="02000000000000000000" pitchFamily="2" charset="0"/>
              <a:ea typeface="Roboto" panose="02000000000000000000" pitchFamily="2" charset="0"/>
            </a:endParaRPr>
          </a:p>
        </p:txBody>
      </p:sp>
      <p:grpSp>
        <p:nvGrpSpPr>
          <p:cNvPr id="652" name="Google Shape;652;p35"/>
          <p:cNvGrpSpPr/>
          <p:nvPr/>
        </p:nvGrpSpPr>
        <p:grpSpPr>
          <a:xfrm flipH="1">
            <a:off x="10860386" y="-1855267"/>
            <a:ext cx="1906897" cy="5557243"/>
            <a:chOff x="1390925" y="3395775"/>
            <a:chExt cx="490575" cy="1429675"/>
          </a:xfrm>
        </p:grpSpPr>
        <p:sp>
          <p:nvSpPr>
            <p:cNvPr id="653" name="Google Shape;653;p35"/>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4" name="Google Shape;654;p35"/>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5" name="Google Shape;655;p35"/>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6" name="Google Shape;656;p35"/>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7" name="Google Shape;657;p35"/>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8" name="Google Shape;658;p35"/>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9" name="Google Shape;659;p35"/>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grpSp>
      <p:sp>
        <p:nvSpPr>
          <p:cNvPr id="33" name="Google Shape;644;p35">
            <a:extLst>
              <a:ext uri="{FF2B5EF4-FFF2-40B4-BE49-F238E27FC236}">
                <a16:creationId xmlns:a16="http://schemas.microsoft.com/office/drawing/2014/main" id="{815CFC1C-62BC-4BC0-9970-5B37611DA1D0}"/>
              </a:ext>
            </a:extLst>
          </p:cNvPr>
          <p:cNvSpPr txBox="1">
            <a:spLocks/>
          </p:cNvSpPr>
          <p:nvPr/>
        </p:nvSpPr>
        <p:spPr>
          <a:xfrm>
            <a:off x="1024218" y="4258740"/>
            <a:ext cx="5020860" cy="9823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85750" indent="-285750">
              <a:buFont typeface="Wingdings" panose="05000000000000000000" pitchFamily="2" charset="2"/>
              <a:buChar char="Ø"/>
            </a:pPr>
            <a:r>
              <a:rPr lang="en-US" sz="2200" kern="0" dirty="0"/>
              <a:t>Easy deployment and development.</a:t>
            </a:r>
          </a:p>
          <a:p>
            <a:pPr marL="285750" indent="-285750">
              <a:buFont typeface="Wingdings" panose="05000000000000000000" pitchFamily="2" charset="2"/>
              <a:buChar char="Ø"/>
            </a:pPr>
            <a:r>
              <a:rPr lang="en-US" sz="2200" kern="0" dirty="0"/>
              <a:t>Reduced complexity.</a:t>
            </a:r>
          </a:p>
          <a:p>
            <a:pPr marL="285750" indent="-285750">
              <a:buFont typeface="Wingdings" panose="05000000000000000000" pitchFamily="2" charset="2"/>
              <a:buChar char="Ø"/>
            </a:pPr>
            <a:r>
              <a:rPr lang="en-US" sz="2200" kern="0" dirty="0"/>
              <a:t>Improved performance.</a:t>
            </a:r>
          </a:p>
        </p:txBody>
      </p:sp>
      <p:sp>
        <p:nvSpPr>
          <p:cNvPr id="34" name="Google Shape;644;p35">
            <a:extLst>
              <a:ext uri="{FF2B5EF4-FFF2-40B4-BE49-F238E27FC236}">
                <a16:creationId xmlns:a16="http://schemas.microsoft.com/office/drawing/2014/main" id="{B9358973-8F60-4DBC-BC94-75470EBD9C64}"/>
              </a:ext>
            </a:extLst>
          </p:cNvPr>
          <p:cNvSpPr txBox="1">
            <a:spLocks/>
          </p:cNvSpPr>
          <p:nvPr/>
        </p:nvSpPr>
        <p:spPr>
          <a:xfrm>
            <a:off x="6605990" y="4258740"/>
            <a:ext cx="5020860" cy="9823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85750" indent="-285750">
              <a:buFont typeface="Wingdings" panose="05000000000000000000" pitchFamily="2" charset="2"/>
              <a:buChar char="Ø"/>
            </a:pPr>
            <a:r>
              <a:rPr lang="en-US" sz="2200" kern="0" dirty="0"/>
              <a:t>Difficulty of maintenance.</a:t>
            </a:r>
          </a:p>
          <a:p>
            <a:pPr marL="285750" indent="-285750">
              <a:buFont typeface="Wingdings" panose="05000000000000000000" pitchFamily="2" charset="2"/>
              <a:buChar char="Ø"/>
            </a:pPr>
            <a:r>
              <a:rPr lang="en-US" sz="2200" kern="0" dirty="0"/>
              <a:t>Limited scalability and Flexibility.</a:t>
            </a:r>
          </a:p>
          <a:p>
            <a:pPr marL="285750" indent="-285750">
              <a:buFont typeface="Wingdings" panose="05000000000000000000" pitchFamily="2" charset="2"/>
              <a:buChar char="Ø"/>
            </a:pPr>
            <a:r>
              <a:rPr lang="en-US" sz="2200" kern="0" dirty="0"/>
              <a:t>Risk of a single point of failure.</a:t>
            </a:r>
          </a:p>
        </p:txBody>
      </p:sp>
      <p:sp>
        <p:nvSpPr>
          <p:cNvPr id="36" name="Google Shape;647;p35">
            <a:extLst>
              <a:ext uri="{FF2B5EF4-FFF2-40B4-BE49-F238E27FC236}">
                <a16:creationId xmlns:a16="http://schemas.microsoft.com/office/drawing/2014/main" id="{E3878D6C-EAC3-4BF9-87D1-AFE99E6A2D24}"/>
              </a:ext>
            </a:extLst>
          </p:cNvPr>
          <p:cNvSpPr txBox="1">
            <a:spLocks/>
          </p:cNvSpPr>
          <p:nvPr/>
        </p:nvSpPr>
        <p:spPr>
          <a:xfrm>
            <a:off x="675134" y="3401620"/>
            <a:ext cx="1738133"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kern="0" dirty="0">
                <a:latin typeface="Roboto" panose="02000000000000000000" pitchFamily="2" charset="0"/>
                <a:ea typeface="Roboto" panose="02000000000000000000" pitchFamily="2" charset="0"/>
              </a:rPr>
              <a:t>Benefits</a:t>
            </a:r>
          </a:p>
        </p:txBody>
      </p:sp>
      <p:sp>
        <p:nvSpPr>
          <p:cNvPr id="37" name="Google Shape;647;p35">
            <a:extLst>
              <a:ext uri="{FF2B5EF4-FFF2-40B4-BE49-F238E27FC236}">
                <a16:creationId xmlns:a16="http://schemas.microsoft.com/office/drawing/2014/main" id="{D0163AE1-1306-4E8B-87B8-D748214E1BC5}"/>
              </a:ext>
            </a:extLst>
          </p:cNvPr>
          <p:cNvSpPr txBox="1">
            <a:spLocks/>
          </p:cNvSpPr>
          <p:nvPr/>
        </p:nvSpPr>
        <p:spPr>
          <a:xfrm>
            <a:off x="6394162" y="3401620"/>
            <a:ext cx="2170366"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kern="0" dirty="0">
                <a:latin typeface="Roboto" panose="02000000000000000000" pitchFamily="2" charset="0"/>
                <a:ea typeface="Roboto" panose="02000000000000000000" pitchFamily="2" charset="0"/>
              </a:rPr>
              <a:t>Challenges</a:t>
            </a:r>
          </a:p>
        </p:txBody>
      </p:sp>
      <p:sp>
        <p:nvSpPr>
          <p:cNvPr id="17" name="Ellipse 16">
            <a:extLst>
              <a:ext uri="{FF2B5EF4-FFF2-40B4-BE49-F238E27FC236}">
                <a16:creationId xmlns:a16="http://schemas.microsoft.com/office/drawing/2014/main" id="{75656755-B284-45FC-8701-425F7E3EE67B}"/>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fade">
                                      <p:cBhvr>
                                        <p:cTn id="17" dur="500"/>
                                        <p:tgtEl>
                                          <p:spTgt spid="3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fade">
                                      <p:cBhvr>
                                        <p:cTn id="22" dur="500"/>
                                        <p:tgtEl>
                                          <p:spTgt spid="3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0" end="0"/>
                                            </p:txEl>
                                          </p:spTgt>
                                        </p:tgtEl>
                                        <p:attrNameLst>
                                          <p:attrName>style.visibility</p:attrName>
                                        </p:attrNameLst>
                                      </p:cBhvr>
                                      <p:to>
                                        <p:strVal val="visible"/>
                                      </p:to>
                                    </p:set>
                                    <p:animEffect transition="in" filter="fade">
                                      <p:cBhvr>
                                        <p:cTn id="32" dur="500"/>
                                        <p:tgtEl>
                                          <p:spTgt spid="3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1" end="1"/>
                                            </p:txEl>
                                          </p:spTgt>
                                        </p:tgtEl>
                                        <p:attrNameLst>
                                          <p:attrName>style.visibility</p:attrName>
                                        </p:attrNameLst>
                                      </p:cBhvr>
                                      <p:to>
                                        <p:strVal val="visible"/>
                                      </p:to>
                                    </p:set>
                                    <p:animEffect transition="in" filter="fade">
                                      <p:cBhvr>
                                        <p:cTn id="37" dur="500"/>
                                        <p:tgtEl>
                                          <p:spTgt spid="3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animEffect transition="in" filter="fade">
                                      <p:cBhvr>
                                        <p:cTn id="42"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35"/>
          <p:cNvSpPr txBox="1">
            <a:spLocks noGrp="1"/>
          </p:cNvSpPr>
          <p:nvPr>
            <p:ph type="subTitle" idx="3"/>
          </p:nvPr>
        </p:nvSpPr>
        <p:spPr>
          <a:xfrm>
            <a:off x="923632" y="1687781"/>
            <a:ext cx="9936754" cy="982350"/>
          </a:xfrm>
          <a:prstGeom prst="rect">
            <a:avLst/>
          </a:prstGeom>
        </p:spPr>
        <p:txBody>
          <a:bodyPr spcFirstLastPara="1" wrap="square" lIns="121900" tIns="121900" rIns="121900" bIns="121900" anchor="t" anchorCtr="0">
            <a:noAutofit/>
          </a:bodyPr>
          <a:lstStyle/>
          <a:p>
            <a:pPr marL="0" indent="0" algn="just"/>
            <a:r>
              <a:rPr lang="en-US" sz="2200" dirty="0"/>
              <a:t>The microservices architectural style is an approach to developing a single application in the form of a software suite integrating several services.</a:t>
            </a:r>
          </a:p>
          <a:p>
            <a:pPr marL="0" indent="0" algn="just"/>
            <a:r>
              <a:rPr lang="en-US" sz="2200" dirty="0"/>
              <a:t>These services are built around enterprise capabilities and can be deployed independently</a:t>
            </a:r>
            <a:r>
              <a:rPr lang="en-US" sz="2000" dirty="0"/>
              <a:t>.</a:t>
            </a:r>
          </a:p>
        </p:txBody>
      </p:sp>
      <p:sp>
        <p:nvSpPr>
          <p:cNvPr id="647" name="Google Shape;647;p35"/>
          <p:cNvSpPr txBox="1">
            <a:spLocks noGrp="1"/>
          </p:cNvSpPr>
          <p:nvPr>
            <p:ph type="title"/>
          </p:nvPr>
        </p:nvSpPr>
        <p:spPr>
          <a:xfrm>
            <a:off x="3204429" y="832670"/>
            <a:ext cx="5783141" cy="862000"/>
          </a:xfrm>
          <a:prstGeom prst="rect">
            <a:avLst/>
          </a:prstGeom>
        </p:spPr>
        <p:txBody>
          <a:bodyPr spcFirstLastPara="1" wrap="square" lIns="121900" tIns="121900" rIns="121900" bIns="121900" anchor="t" anchorCtr="0">
            <a:noAutofit/>
          </a:bodyPr>
          <a:lstStyle/>
          <a:p>
            <a:r>
              <a:rPr lang="fr-FR" sz="3600" dirty="0">
                <a:latin typeface="Roboto" panose="02000000000000000000" pitchFamily="2" charset="0"/>
                <a:ea typeface="Roboto" panose="02000000000000000000" pitchFamily="2" charset="0"/>
              </a:rPr>
              <a:t>Microservices architecture</a:t>
            </a:r>
            <a:endParaRPr sz="3600" dirty="0">
              <a:latin typeface="Roboto" panose="02000000000000000000" pitchFamily="2" charset="0"/>
              <a:ea typeface="Roboto" panose="02000000000000000000" pitchFamily="2" charset="0"/>
            </a:endParaRPr>
          </a:p>
        </p:txBody>
      </p:sp>
      <p:grpSp>
        <p:nvGrpSpPr>
          <p:cNvPr id="652" name="Google Shape;652;p35"/>
          <p:cNvGrpSpPr/>
          <p:nvPr/>
        </p:nvGrpSpPr>
        <p:grpSpPr>
          <a:xfrm flipH="1">
            <a:off x="10860386" y="-1855267"/>
            <a:ext cx="1906897" cy="5557243"/>
            <a:chOff x="1390925" y="3395775"/>
            <a:chExt cx="490575" cy="1429675"/>
          </a:xfrm>
        </p:grpSpPr>
        <p:sp>
          <p:nvSpPr>
            <p:cNvPr id="653" name="Google Shape;653;p35"/>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4" name="Google Shape;654;p35"/>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5" name="Google Shape;655;p35"/>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6" name="Google Shape;656;p35"/>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7" name="Google Shape;657;p35"/>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8" name="Google Shape;658;p35"/>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9" name="Google Shape;659;p35"/>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grpSp>
      <p:sp>
        <p:nvSpPr>
          <p:cNvPr id="33" name="Google Shape;644;p35">
            <a:extLst>
              <a:ext uri="{FF2B5EF4-FFF2-40B4-BE49-F238E27FC236}">
                <a16:creationId xmlns:a16="http://schemas.microsoft.com/office/drawing/2014/main" id="{815CFC1C-62BC-4BC0-9970-5B37611DA1D0}"/>
              </a:ext>
            </a:extLst>
          </p:cNvPr>
          <p:cNvSpPr txBox="1">
            <a:spLocks/>
          </p:cNvSpPr>
          <p:nvPr/>
        </p:nvSpPr>
        <p:spPr>
          <a:xfrm>
            <a:off x="1837140" y="4303000"/>
            <a:ext cx="4258860" cy="9823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85750" indent="-285750">
              <a:buFont typeface="Wingdings" panose="05000000000000000000" pitchFamily="2" charset="2"/>
              <a:buChar char="Ø"/>
            </a:pPr>
            <a:r>
              <a:rPr lang="en-US" sz="2200" kern="0" dirty="0"/>
              <a:t>Improved scalability. </a:t>
            </a:r>
          </a:p>
          <a:p>
            <a:pPr marL="285750" indent="-285750">
              <a:buFont typeface="Wingdings" panose="05000000000000000000" pitchFamily="2" charset="2"/>
              <a:buChar char="Ø"/>
            </a:pPr>
            <a:r>
              <a:rPr lang="en-US" sz="2200" kern="0" dirty="0"/>
              <a:t>Technological flexibility.</a:t>
            </a:r>
          </a:p>
          <a:p>
            <a:pPr marL="285750" indent="-285750">
              <a:buFont typeface="Wingdings" panose="05000000000000000000" pitchFamily="2" charset="2"/>
              <a:buChar char="Ø"/>
            </a:pPr>
            <a:r>
              <a:rPr lang="en-US" sz="2200" kern="0" dirty="0"/>
              <a:t>Reduction of breakdowns.</a:t>
            </a:r>
          </a:p>
        </p:txBody>
      </p:sp>
      <p:sp>
        <p:nvSpPr>
          <p:cNvPr id="34" name="Google Shape;644;p35">
            <a:extLst>
              <a:ext uri="{FF2B5EF4-FFF2-40B4-BE49-F238E27FC236}">
                <a16:creationId xmlns:a16="http://schemas.microsoft.com/office/drawing/2014/main" id="{B9358973-8F60-4DBC-BC94-75470EBD9C64}"/>
              </a:ext>
            </a:extLst>
          </p:cNvPr>
          <p:cNvSpPr txBox="1">
            <a:spLocks/>
          </p:cNvSpPr>
          <p:nvPr/>
        </p:nvSpPr>
        <p:spPr>
          <a:xfrm>
            <a:off x="7536658" y="4416595"/>
            <a:ext cx="3936656" cy="7551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algn="l" fontAlgn="base">
              <a:buFont typeface="Wingdings" panose="05000000000000000000" pitchFamily="2" charset="2"/>
              <a:buChar char="Ø"/>
            </a:pPr>
            <a:r>
              <a:rPr lang="fr-FR" sz="2200" i="0" dirty="0">
                <a:solidFill>
                  <a:srgbClr val="232323"/>
                </a:solidFill>
                <a:effectLst/>
                <a:latin typeface="Roboto" panose="02000000000000000000" pitchFamily="2" charset="0"/>
                <a:ea typeface="Roboto" panose="02000000000000000000" pitchFamily="2" charset="0"/>
              </a:rPr>
              <a:t>Security.</a:t>
            </a:r>
          </a:p>
          <a:p>
            <a:pPr fontAlgn="base">
              <a:buFont typeface="Wingdings" panose="05000000000000000000" pitchFamily="2" charset="2"/>
              <a:buChar char="Ø"/>
            </a:pPr>
            <a:r>
              <a:rPr lang="fr-FR" sz="2200" i="0" dirty="0">
                <a:solidFill>
                  <a:srgbClr val="000000"/>
                </a:solidFill>
                <a:effectLst/>
                <a:latin typeface="Roboto" panose="02000000000000000000" pitchFamily="2" charset="0"/>
                <a:ea typeface="Roboto" panose="02000000000000000000" pitchFamily="2" charset="0"/>
              </a:rPr>
              <a:t>Services communication.</a:t>
            </a:r>
          </a:p>
        </p:txBody>
      </p:sp>
      <p:sp>
        <p:nvSpPr>
          <p:cNvPr id="36" name="Google Shape;647;p35">
            <a:extLst>
              <a:ext uri="{FF2B5EF4-FFF2-40B4-BE49-F238E27FC236}">
                <a16:creationId xmlns:a16="http://schemas.microsoft.com/office/drawing/2014/main" id="{E3878D6C-EAC3-4BF9-87D1-AFE99E6A2D24}"/>
              </a:ext>
            </a:extLst>
          </p:cNvPr>
          <p:cNvSpPr txBox="1">
            <a:spLocks/>
          </p:cNvSpPr>
          <p:nvPr/>
        </p:nvSpPr>
        <p:spPr>
          <a:xfrm>
            <a:off x="1645996" y="3400170"/>
            <a:ext cx="1738133"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kern="0" dirty="0">
                <a:latin typeface="Roboto" panose="02000000000000000000" pitchFamily="2" charset="0"/>
                <a:ea typeface="Roboto" panose="02000000000000000000" pitchFamily="2" charset="0"/>
              </a:rPr>
              <a:t>Benefits</a:t>
            </a:r>
          </a:p>
        </p:txBody>
      </p:sp>
      <p:sp>
        <p:nvSpPr>
          <p:cNvPr id="37" name="Google Shape;647;p35">
            <a:extLst>
              <a:ext uri="{FF2B5EF4-FFF2-40B4-BE49-F238E27FC236}">
                <a16:creationId xmlns:a16="http://schemas.microsoft.com/office/drawing/2014/main" id="{D0163AE1-1306-4E8B-87B8-D748214E1BC5}"/>
              </a:ext>
            </a:extLst>
          </p:cNvPr>
          <p:cNvSpPr txBox="1">
            <a:spLocks/>
          </p:cNvSpPr>
          <p:nvPr/>
        </p:nvSpPr>
        <p:spPr>
          <a:xfrm>
            <a:off x="7252767" y="3400170"/>
            <a:ext cx="2199241"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kern="0" dirty="0">
                <a:latin typeface="Roboto" panose="02000000000000000000" pitchFamily="2" charset="0"/>
                <a:ea typeface="Roboto" panose="02000000000000000000" pitchFamily="2" charset="0"/>
              </a:rPr>
              <a:t>Challenges</a:t>
            </a:r>
          </a:p>
        </p:txBody>
      </p:sp>
      <p:sp>
        <p:nvSpPr>
          <p:cNvPr id="16" name="Ellipse 15">
            <a:extLst>
              <a:ext uri="{FF2B5EF4-FFF2-40B4-BE49-F238E27FC236}">
                <a16:creationId xmlns:a16="http://schemas.microsoft.com/office/drawing/2014/main" id="{8E18D6E7-F303-4FF4-A5E4-D6293889D40D}"/>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a:t>
            </a:r>
          </a:p>
        </p:txBody>
      </p:sp>
    </p:spTree>
    <p:extLst>
      <p:ext uri="{BB962C8B-B14F-4D97-AF65-F5344CB8AC3E}">
        <p14:creationId xmlns:p14="http://schemas.microsoft.com/office/powerpoint/2010/main" val="59273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fade">
                                      <p:cBhvr>
                                        <p:cTn id="17" dur="500"/>
                                        <p:tgtEl>
                                          <p:spTgt spid="3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fade">
                                      <p:cBhvr>
                                        <p:cTn id="22" dur="500"/>
                                        <p:tgtEl>
                                          <p:spTgt spid="3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0" end="0"/>
                                            </p:txEl>
                                          </p:spTgt>
                                        </p:tgtEl>
                                        <p:attrNameLst>
                                          <p:attrName>style.visibility</p:attrName>
                                        </p:attrNameLst>
                                      </p:cBhvr>
                                      <p:to>
                                        <p:strVal val="visible"/>
                                      </p:to>
                                    </p:set>
                                    <p:animEffect transition="in" filter="fade">
                                      <p:cBhvr>
                                        <p:cTn id="32" dur="500"/>
                                        <p:tgtEl>
                                          <p:spTgt spid="3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1" end="1"/>
                                            </p:txEl>
                                          </p:spTgt>
                                        </p:tgtEl>
                                        <p:attrNameLst>
                                          <p:attrName>style.visibility</p:attrName>
                                        </p:attrNameLst>
                                      </p:cBhvr>
                                      <p:to>
                                        <p:strVal val="visible"/>
                                      </p:to>
                                    </p:set>
                                    <p:animEffect transition="in" filter="fade">
                                      <p:cBhvr>
                                        <p:cTn id="37"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22" name="Image 21">
            <a:extLst>
              <a:ext uri="{FF2B5EF4-FFF2-40B4-BE49-F238E27FC236}">
                <a16:creationId xmlns:a16="http://schemas.microsoft.com/office/drawing/2014/main" id="{59477112-B5DA-4E79-A57B-4D3554A56F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58952" y="320040"/>
            <a:ext cx="10692384" cy="6321796"/>
          </a:xfrm>
          <a:prstGeom prst="rect">
            <a:avLst/>
          </a:prstGeom>
        </p:spPr>
      </p:pic>
      <p:sp>
        <p:nvSpPr>
          <p:cNvPr id="4" name="Ellipse 3">
            <a:extLst>
              <a:ext uri="{FF2B5EF4-FFF2-40B4-BE49-F238E27FC236}">
                <a16:creationId xmlns:a16="http://schemas.microsoft.com/office/drawing/2014/main" id="{9F28D601-F12E-4A10-829A-FD2106C43928}"/>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12</a:t>
            </a:r>
          </a:p>
        </p:txBody>
      </p:sp>
      <p:sp>
        <p:nvSpPr>
          <p:cNvPr id="3" name="Rectangle 2"/>
          <p:cNvSpPr/>
          <p:nvPr/>
        </p:nvSpPr>
        <p:spPr>
          <a:xfrm>
            <a:off x="5389751" y="1132070"/>
            <a:ext cx="639919" cy="523220"/>
          </a:xfrm>
          <a:prstGeom prst="rect">
            <a:avLst/>
          </a:prstGeom>
        </p:spPr>
        <p:txBody>
          <a:bodyPr wrap="none">
            <a:spAutoFit/>
          </a:bodyPr>
          <a:lstStyle/>
          <a:p>
            <a:r>
              <a:rPr lang="en" sz="2800" b="1" dirty="0" smtClean="0">
                <a:latin typeface="Roboto" panose="02000000000000000000" pitchFamily="2" charset="0"/>
                <a:ea typeface="Roboto" panose="02000000000000000000" pitchFamily="2" charset="0"/>
              </a:rPr>
              <a:t>VS</a:t>
            </a:r>
            <a:endParaRPr lang="en-GB"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rgbClr val="FF0000"/>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03</a:t>
            </a:r>
          </a:p>
        </p:txBody>
      </p:sp>
      <p:sp>
        <p:nvSpPr>
          <p:cNvPr id="80" name="Google Shape;583;p30"/>
          <p:cNvSpPr txBox="1">
            <a:spLocks noGrp="1"/>
          </p:cNvSpPr>
          <p:nvPr>
            <p:ph type="subTitle" idx="1"/>
          </p:nvPr>
        </p:nvSpPr>
        <p:spPr>
          <a:xfrm>
            <a:off x="1485984" y="2718070"/>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Introduction</a:t>
            </a:r>
            <a:endParaRPr sz="2000" b="1" dirty="0"/>
          </a:p>
        </p:txBody>
      </p:sp>
      <p:sp>
        <p:nvSpPr>
          <p:cNvPr id="81" name="Google Shape;584;p30"/>
          <p:cNvSpPr txBox="1">
            <a:spLocks/>
          </p:cNvSpPr>
          <p:nvPr/>
        </p:nvSpPr>
        <p:spPr>
          <a:xfrm>
            <a:off x="4026846" y="2718070"/>
            <a:ext cx="2495916"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FF0000"/>
                </a:solidFill>
                <a:latin typeface="Roboto" panose="02000000000000000000" pitchFamily="2" charset="0"/>
                <a:ea typeface="Roboto" panose="02000000000000000000" pitchFamily="2" charset="0"/>
              </a:rPr>
              <a:t>Existing models</a:t>
            </a:r>
            <a:endParaRPr lang="en-GB" sz="2000" b="1" kern="0" dirty="0">
              <a:solidFill>
                <a:srgbClr val="FF0000"/>
              </a:solidFill>
            </a:endParaRPr>
          </a:p>
        </p:txBody>
      </p:sp>
      <p:sp>
        <p:nvSpPr>
          <p:cNvPr id="82" name="Google Shape;585;p30"/>
          <p:cNvSpPr txBox="1">
            <a:spLocks/>
          </p:cNvSpPr>
          <p:nvPr/>
        </p:nvSpPr>
        <p:spPr>
          <a:xfrm>
            <a:off x="6565622" y="2718070"/>
            <a:ext cx="19569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Modelization</a:t>
            </a:r>
          </a:p>
        </p:txBody>
      </p:sp>
      <p:sp>
        <p:nvSpPr>
          <p:cNvPr id="83" name="Google Shape;586;p30"/>
          <p:cNvSpPr txBox="1">
            <a:spLocks/>
          </p:cNvSpPr>
          <p:nvPr/>
        </p:nvSpPr>
        <p:spPr>
          <a:xfrm>
            <a:off x="1485983" y="4172870"/>
            <a:ext cx="2150595"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Implementation</a:t>
            </a:r>
          </a:p>
        </p:txBody>
      </p:sp>
      <p:sp>
        <p:nvSpPr>
          <p:cNvPr id="84" name="Google Shape;587;p30"/>
          <p:cNvSpPr txBox="1">
            <a:spLocks/>
          </p:cNvSpPr>
          <p:nvPr/>
        </p:nvSpPr>
        <p:spPr>
          <a:xfrm>
            <a:off x="4026858" y="4172870"/>
            <a:ext cx="383488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Conclusion and perspectives</a:t>
            </a:r>
          </a:p>
        </p:txBody>
      </p:sp>
      <p:sp>
        <p:nvSpPr>
          <p:cNvPr id="51" name="Ellipse 50">
            <a:extLst>
              <a:ext uri="{FF2B5EF4-FFF2-40B4-BE49-F238E27FC236}">
                <a16:creationId xmlns:a16="http://schemas.microsoft.com/office/drawing/2014/main" id="{CEAE8EA3-E5D5-44AC-B72E-726F5041FA14}"/>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a:t>
            </a:r>
          </a:p>
        </p:txBody>
      </p:sp>
    </p:spTree>
    <p:extLst>
      <p:ext uri="{BB962C8B-B14F-4D97-AF65-F5344CB8AC3E}">
        <p14:creationId xmlns:p14="http://schemas.microsoft.com/office/powerpoint/2010/main" val="240494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1342166" y="1387852"/>
            <a:ext cx="3046957" cy="640346"/>
          </a:xfrm>
          <a:prstGeom prst="rect">
            <a:avLst/>
          </a:prstGeom>
        </p:spPr>
        <p:txBody>
          <a:bodyPr spcFirstLastPara="1" wrap="square" lIns="121900" tIns="121900" rIns="121900" bIns="121900" anchor="b" anchorCtr="0">
            <a:noAutofit/>
          </a:bodyPr>
          <a:lstStyle/>
          <a:p>
            <a:r>
              <a:rPr lang="en" sz="3600" b="1" dirty="0">
                <a:latin typeface="Roboto" panose="02000000000000000000" pitchFamily="2" charset="0"/>
                <a:ea typeface="Roboto" panose="02000000000000000000" pitchFamily="2" charset="0"/>
              </a:rPr>
              <a:t>LabCollector</a:t>
            </a:r>
            <a:endParaRPr sz="3600" b="1" dirty="0">
              <a:latin typeface="Roboto" panose="02000000000000000000" pitchFamily="2" charset="0"/>
              <a:ea typeface="Roboto" panose="02000000000000000000" pitchFamily="2" charset="0"/>
            </a:endParaRPr>
          </a:p>
        </p:txBody>
      </p:sp>
      <p:pic>
        <p:nvPicPr>
          <p:cNvPr id="2050" name="Picture 2" descr="final-labcollector">
            <a:extLst>
              <a:ext uri="{FF2B5EF4-FFF2-40B4-BE49-F238E27FC236}">
                <a16:creationId xmlns:a16="http://schemas.microsoft.com/office/drawing/2014/main" id="{FAC9A896-EAA4-44B4-8096-4918469EC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906" y="895028"/>
            <a:ext cx="5067944" cy="5067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Google Shape;600;p32">
            <a:extLst>
              <a:ext uri="{FF2B5EF4-FFF2-40B4-BE49-F238E27FC236}">
                <a16:creationId xmlns:a16="http://schemas.microsoft.com/office/drawing/2014/main" id="{5AE3688D-C2FC-4A9E-904F-AD0AFE97E7EE}"/>
              </a:ext>
            </a:extLst>
          </p:cNvPr>
          <p:cNvSpPr txBox="1">
            <a:spLocks/>
          </p:cNvSpPr>
          <p:nvPr/>
        </p:nvSpPr>
        <p:spPr>
          <a:xfrm>
            <a:off x="565150" y="3442146"/>
            <a:ext cx="6194530" cy="17000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dk1"/>
              </a:buClr>
              <a:buSzPts val="1400"/>
              <a:buFont typeface="Roboto"/>
              <a:buChar char="●"/>
              <a:defRPr sz="1200" b="0" i="0" u="none" strike="noStrike" cap="none">
                <a:solidFill>
                  <a:srgbClr val="434343"/>
                </a:solidFill>
                <a:latin typeface="Roboto"/>
                <a:ea typeface="Roboto"/>
                <a:cs typeface="Roboto"/>
                <a:sym typeface="Roboto"/>
              </a:defRPr>
            </a:lvl1pPr>
            <a:lvl2pPr marL="1219170" marR="0" lvl="1"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2pPr>
            <a:lvl3pPr marL="1828754" marR="0" lvl="2"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3pPr>
            <a:lvl4pPr marL="2438339" marR="0" lvl="3"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4pPr>
            <a:lvl5pPr marL="3047924" marR="0" lvl="4"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5pPr>
            <a:lvl6pPr marL="3657509" marR="0" lvl="5"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6pPr>
            <a:lvl7pPr marL="4267093" marR="0" lvl="6"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7pPr>
            <a:lvl8pPr marL="4876678" marR="0" lvl="7"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8pPr>
            <a:lvl9pPr marL="5486263" marR="0" lvl="8"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9pPr>
          </a:lstStyle>
          <a:p>
            <a:pPr marL="285750" indent="-285750">
              <a:lnSpc>
                <a:spcPct val="150000"/>
              </a:lnSpc>
              <a:buFont typeface="Wingdings" panose="05000000000000000000" pitchFamily="2" charset="2"/>
              <a:buChar char="Ø"/>
            </a:pPr>
            <a:r>
              <a:rPr lang="fr-FR" sz="2200" dirty="0">
                <a:solidFill>
                  <a:schemeClr val="tx1"/>
                </a:solidFill>
              </a:rPr>
              <a:t>Creation of test protocols.</a:t>
            </a:r>
          </a:p>
          <a:p>
            <a:pPr marL="285750" indent="-285750">
              <a:lnSpc>
                <a:spcPct val="150000"/>
              </a:lnSpc>
              <a:buFont typeface="Wingdings" panose="05000000000000000000" pitchFamily="2" charset="2"/>
              <a:buChar char="Ø"/>
            </a:pPr>
            <a:r>
              <a:rPr lang="en-US" sz="2200" dirty="0">
                <a:solidFill>
                  <a:schemeClr val="tx1"/>
                </a:solidFill>
              </a:rPr>
              <a:t>Final report and invoice generator.</a:t>
            </a:r>
          </a:p>
          <a:p>
            <a:pPr marL="285750" indent="-285750">
              <a:lnSpc>
                <a:spcPct val="150000"/>
              </a:lnSpc>
              <a:buFont typeface="Wingdings" panose="05000000000000000000" pitchFamily="2" charset="2"/>
              <a:buChar char="Ø"/>
            </a:pPr>
            <a:r>
              <a:rPr lang="en-US" sz="2200" dirty="0">
                <a:solidFill>
                  <a:schemeClr val="tx1"/>
                </a:solidFill>
                <a:latin typeface="Roboto" panose="02000000000000000000" pitchFamily="2" charset="0"/>
                <a:ea typeface="Roboto" panose="02000000000000000000" pitchFamily="2" charset="0"/>
                <a:cs typeface="Roboto" panose="02000000000000000000" pitchFamily="2" charset="0"/>
              </a:rPr>
              <a:t>Assistance in connecting to PCR machines.</a:t>
            </a:r>
            <a:endParaRPr lang="en-US" sz="2200" dirty="0">
              <a:solidFill>
                <a:schemeClr val="tx1"/>
              </a:solidFill>
            </a:endParaRPr>
          </a:p>
          <a:p>
            <a:pPr marL="285750" indent="-285750">
              <a:buFont typeface="Wingdings" panose="05000000000000000000" pitchFamily="2" charset="2"/>
              <a:buChar char="Ø"/>
            </a:pPr>
            <a:endParaRPr lang="en-US" sz="2200" dirty="0">
              <a:solidFill>
                <a:schemeClr val="tx1"/>
              </a:solidFill>
            </a:endParaRPr>
          </a:p>
        </p:txBody>
      </p:sp>
      <p:sp>
        <p:nvSpPr>
          <p:cNvPr id="6" name="Ellipse 5">
            <a:extLst>
              <a:ext uri="{FF2B5EF4-FFF2-40B4-BE49-F238E27FC236}">
                <a16:creationId xmlns:a16="http://schemas.microsoft.com/office/drawing/2014/main" id="{1B1E25D8-97E4-47DA-A950-94CEA60AAB57}"/>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p>
        </p:txBody>
      </p:sp>
      <p:sp>
        <p:nvSpPr>
          <p:cNvPr id="8" name="Google Shape;647;p35">
            <a:extLst>
              <a:ext uri="{FF2B5EF4-FFF2-40B4-BE49-F238E27FC236}">
                <a16:creationId xmlns:a16="http://schemas.microsoft.com/office/drawing/2014/main" id="{E881A3E6-A117-48D6-861B-6A5C3FED2808}"/>
              </a:ext>
            </a:extLst>
          </p:cNvPr>
          <p:cNvSpPr txBox="1">
            <a:spLocks/>
          </p:cNvSpPr>
          <p:nvPr/>
        </p:nvSpPr>
        <p:spPr>
          <a:xfrm>
            <a:off x="393317" y="2709933"/>
            <a:ext cx="2039190"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sz="2800" kern="0" dirty="0" err="1">
                <a:latin typeface="Roboto" panose="02000000000000000000" pitchFamily="2" charset="0"/>
                <a:ea typeface="Roboto" panose="02000000000000000000" pitchFamily="2" charset="0"/>
              </a:rPr>
              <a:t>Features</a:t>
            </a:r>
            <a:r>
              <a:rPr lang="fr-FR" sz="2800" kern="0"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746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1421082" y="1398363"/>
            <a:ext cx="2223375" cy="640346"/>
          </a:xfrm>
          <a:prstGeom prst="rect">
            <a:avLst/>
          </a:prstGeom>
        </p:spPr>
        <p:txBody>
          <a:bodyPr spcFirstLastPara="1" wrap="square" lIns="121900" tIns="121900" rIns="121900" bIns="121900" anchor="b" anchorCtr="0">
            <a:noAutofit/>
          </a:bodyPr>
          <a:lstStyle/>
          <a:p>
            <a:r>
              <a:rPr lang="en" sz="3600" b="1" dirty="0">
                <a:latin typeface="Roboto" panose="02000000000000000000" pitchFamily="2" charset="0"/>
                <a:ea typeface="Roboto" panose="02000000000000000000" pitchFamily="2" charset="0"/>
              </a:rPr>
              <a:t>LabWare</a:t>
            </a:r>
            <a:endParaRPr sz="3600" b="1" dirty="0">
              <a:latin typeface="Roboto" panose="02000000000000000000" pitchFamily="2" charset="0"/>
              <a:ea typeface="Roboto" panose="02000000000000000000" pitchFamily="2" charset="0"/>
            </a:endParaRPr>
          </a:p>
        </p:txBody>
      </p:sp>
      <p:pic>
        <p:nvPicPr>
          <p:cNvPr id="1026" name="Picture 2" descr="final-labware">
            <a:extLst>
              <a:ext uri="{FF2B5EF4-FFF2-40B4-BE49-F238E27FC236}">
                <a16:creationId xmlns:a16="http://schemas.microsoft.com/office/drawing/2014/main" id="{FE2E6B04-EE24-49D2-9256-2B2333C8A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496" y="871086"/>
            <a:ext cx="5115827" cy="5115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Google Shape;600;p32">
            <a:extLst>
              <a:ext uri="{FF2B5EF4-FFF2-40B4-BE49-F238E27FC236}">
                <a16:creationId xmlns:a16="http://schemas.microsoft.com/office/drawing/2014/main" id="{01042E50-0ED8-4285-907C-C5C85031DE6C}"/>
              </a:ext>
            </a:extLst>
          </p:cNvPr>
          <p:cNvSpPr txBox="1">
            <a:spLocks/>
          </p:cNvSpPr>
          <p:nvPr/>
        </p:nvSpPr>
        <p:spPr>
          <a:xfrm>
            <a:off x="633677" y="3429000"/>
            <a:ext cx="5746102" cy="13094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dk1"/>
              </a:buClr>
              <a:buSzPts val="1400"/>
              <a:buFont typeface="Roboto"/>
              <a:buChar char="●"/>
              <a:defRPr sz="1200" b="0" i="0" u="none" strike="noStrike" cap="none">
                <a:solidFill>
                  <a:srgbClr val="434343"/>
                </a:solidFill>
                <a:latin typeface="Roboto"/>
                <a:ea typeface="Roboto"/>
                <a:cs typeface="Roboto"/>
                <a:sym typeface="Roboto"/>
              </a:defRPr>
            </a:lvl1pPr>
            <a:lvl2pPr marL="1219170" marR="0" lvl="1"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2pPr>
            <a:lvl3pPr marL="1828754" marR="0" lvl="2"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3pPr>
            <a:lvl4pPr marL="2438339" marR="0" lvl="3"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4pPr>
            <a:lvl5pPr marL="3047924" marR="0" lvl="4"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5pPr>
            <a:lvl6pPr marL="3657509" marR="0" lvl="5"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6pPr>
            <a:lvl7pPr marL="4267093" marR="0" lvl="6"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7pPr>
            <a:lvl8pPr marL="4876678" marR="0" lvl="7"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8pPr>
            <a:lvl9pPr marL="5486263" marR="0" lvl="8" indent="-406390" algn="l" rtl="0">
              <a:lnSpc>
                <a:spcPct val="115000"/>
              </a:lnSpc>
              <a:spcBef>
                <a:spcPts val="0"/>
              </a:spcBef>
              <a:spcAft>
                <a:spcPts val="0"/>
              </a:spcAft>
              <a:buClr>
                <a:schemeClr val="dk1"/>
              </a:buClr>
              <a:buSzPts val="1200"/>
              <a:buFont typeface="Roboto"/>
              <a:buChar char="■"/>
              <a:defRPr sz="1200" b="0" i="0" u="none" strike="noStrike" cap="none">
                <a:solidFill>
                  <a:srgbClr val="434343"/>
                </a:solidFill>
                <a:latin typeface="Roboto"/>
                <a:ea typeface="Roboto"/>
                <a:cs typeface="Roboto"/>
                <a:sym typeface="Roboto"/>
              </a:defRPr>
            </a:lvl9pPr>
          </a:lstStyle>
          <a:p>
            <a:pPr marL="342900" indent="-342900">
              <a:lnSpc>
                <a:spcPct val="150000"/>
              </a:lnSpc>
              <a:buFont typeface="Wingdings" panose="05000000000000000000" pitchFamily="2" charset="2"/>
              <a:buChar char="Ø"/>
            </a:pPr>
            <a:r>
              <a:rPr lang="en-US" sz="2200" dirty="0">
                <a:solidFill>
                  <a:schemeClr val="tx1"/>
                </a:solidFill>
              </a:rPr>
              <a:t>Patient management.</a:t>
            </a:r>
          </a:p>
          <a:p>
            <a:pPr marL="342900" indent="-342900">
              <a:lnSpc>
                <a:spcPct val="150000"/>
              </a:lnSpc>
              <a:buFont typeface="Wingdings" panose="05000000000000000000" pitchFamily="2" charset="2"/>
              <a:buChar char="Ø"/>
            </a:pPr>
            <a:r>
              <a:rPr lang="en-US" sz="2200" dirty="0">
                <a:solidFill>
                  <a:schemeClr val="tx1"/>
                </a:solidFill>
              </a:rPr>
              <a:t>Creating and uploading files and photos.</a:t>
            </a:r>
          </a:p>
          <a:p>
            <a:pPr marL="342900" indent="-342900">
              <a:lnSpc>
                <a:spcPct val="150000"/>
              </a:lnSpc>
              <a:buFont typeface="Wingdings" panose="05000000000000000000" pitchFamily="2" charset="2"/>
              <a:buChar char="Ø"/>
            </a:pPr>
            <a:r>
              <a:rPr lang="en-US" sz="2200" dirty="0">
                <a:solidFill>
                  <a:schemeClr val="tx1"/>
                </a:solidFill>
              </a:rPr>
              <a:t>Registration of samples.</a:t>
            </a:r>
          </a:p>
          <a:p>
            <a:pPr marL="0" indent="0">
              <a:buNone/>
            </a:pPr>
            <a:endParaRPr lang="en-US" sz="2200" dirty="0">
              <a:solidFill>
                <a:schemeClr val="tx1"/>
              </a:solidFill>
            </a:endParaRPr>
          </a:p>
        </p:txBody>
      </p:sp>
      <p:sp>
        <p:nvSpPr>
          <p:cNvPr id="6" name="Ellipse 5">
            <a:extLst>
              <a:ext uri="{FF2B5EF4-FFF2-40B4-BE49-F238E27FC236}">
                <a16:creationId xmlns:a16="http://schemas.microsoft.com/office/drawing/2014/main" id="{7DA909CA-81F4-4266-BA33-623123AC6D2A}"/>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9" name="Google Shape;647;p35">
            <a:extLst>
              <a:ext uri="{FF2B5EF4-FFF2-40B4-BE49-F238E27FC236}">
                <a16:creationId xmlns:a16="http://schemas.microsoft.com/office/drawing/2014/main" id="{1621D895-CAEA-464E-A9F3-0B8246F31AC3}"/>
              </a:ext>
            </a:extLst>
          </p:cNvPr>
          <p:cNvSpPr txBox="1">
            <a:spLocks/>
          </p:cNvSpPr>
          <p:nvPr/>
        </p:nvSpPr>
        <p:spPr>
          <a:xfrm>
            <a:off x="393317" y="2709933"/>
            <a:ext cx="2039190"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fr-FR" sz="2800" kern="0" dirty="0" err="1">
                <a:latin typeface="Roboto" panose="02000000000000000000" pitchFamily="2" charset="0"/>
                <a:ea typeface="Roboto" panose="02000000000000000000" pitchFamily="2" charset="0"/>
              </a:rPr>
              <a:t>Features</a:t>
            </a:r>
            <a:r>
              <a:rPr lang="fr-FR" sz="2800" kern="0"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8525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3" name="Image 2">
            <a:extLst>
              <a:ext uri="{FF2B5EF4-FFF2-40B4-BE49-F238E27FC236}">
                <a16:creationId xmlns:a16="http://schemas.microsoft.com/office/drawing/2014/main" id="{D483D055-4DEC-4C62-AFE3-10819B0A8728}"/>
              </a:ext>
            </a:extLst>
          </p:cNvPr>
          <p:cNvPicPr>
            <a:picLocks noChangeAspect="1"/>
          </p:cNvPicPr>
          <p:nvPr/>
        </p:nvPicPr>
        <p:blipFill>
          <a:blip r:embed="rId3"/>
          <a:stretch>
            <a:fillRect/>
          </a:stretch>
        </p:blipFill>
        <p:spPr>
          <a:xfrm>
            <a:off x="3445338" y="1697133"/>
            <a:ext cx="5301324" cy="4424267"/>
          </a:xfrm>
          <a:prstGeom prst="rect">
            <a:avLst/>
          </a:prstGeom>
        </p:spPr>
      </p:pic>
      <p:sp>
        <p:nvSpPr>
          <p:cNvPr id="5" name="Titre 4">
            <a:extLst>
              <a:ext uri="{FF2B5EF4-FFF2-40B4-BE49-F238E27FC236}">
                <a16:creationId xmlns:a16="http://schemas.microsoft.com/office/drawing/2014/main" id="{1E60672A-F7D2-401E-A55E-D590136639E1}"/>
              </a:ext>
            </a:extLst>
          </p:cNvPr>
          <p:cNvSpPr>
            <a:spLocks noGrp="1"/>
          </p:cNvSpPr>
          <p:nvPr>
            <p:ph type="title"/>
          </p:nvPr>
        </p:nvSpPr>
        <p:spPr>
          <a:xfrm>
            <a:off x="1659860" y="670714"/>
            <a:ext cx="6524020" cy="643834"/>
          </a:xfrm>
        </p:spPr>
        <p:txBody>
          <a:bodyPr/>
          <a:lstStyle/>
          <a:p>
            <a:r>
              <a:rPr lang="en-US" sz="3200" b="1" dirty="0"/>
              <a:t>Proposed model description</a:t>
            </a:r>
            <a:endParaRPr lang="fr-FR" sz="3200" b="1" dirty="0"/>
          </a:p>
        </p:txBody>
      </p:sp>
      <p:sp>
        <p:nvSpPr>
          <p:cNvPr id="4" name="Ellipse 3">
            <a:extLst>
              <a:ext uri="{FF2B5EF4-FFF2-40B4-BE49-F238E27FC236}">
                <a16:creationId xmlns:a16="http://schemas.microsoft.com/office/drawing/2014/main" id="{94C60744-0BE0-49BB-B3EB-21C9F17A185B}"/>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16</a:t>
            </a:r>
          </a:p>
        </p:txBody>
      </p:sp>
    </p:spTree>
    <p:extLst>
      <p:ext uri="{BB962C8B-B14F-4D97-AF65-F5344CB8AC3E}">
        <p14:creationId xmlns:p14="http://schemas.microsoft.com/office/powerpoint/2010/main" val="598575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52" name="Google Shape;652;p35"/>
          <p:cNvGrpSpPr/>
          <p:nvPr/>
        </p:nvGrpSpPr>
        <p:grpSpPr>
          <a:xfrm flipH="1">
            <a:off x="10884132" y="-1876615"/>
            <a:ext cx="1906897" cy="5557243"/>
            <a:chOff x="1390925" y="3395775"/>
            <a:chExt cx="490575" cy="1429675"/>
          </a:xfrm>
        </p:grpSpPr>
        <p:sp>
          <p:nvSpPr>
            <p:cNvPr id="653" name="Google Shape;653;p35"/>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4" name="Google Shape;654;p35"/>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5" name="Google Shape;655;p35"/>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6" name="Google Shape;656;p35"/>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7" name="Google Shape;657;p35"/>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8" name="Google Shape;658;p35"/>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9" name="Google Shape;659;p35"/>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grpSp>
      <p:sp>
        <p:nvSpPr>
          <p:cNvPr id="15" name="Google Shape;644;p35">
            <a:extLst>
              <a:ext uri="{FF2B5EF4-FFF2-40B4-BE49-F238E27FC236}">
                <a16:creationId xmlns:a16="http://schemas.microsoft.com/office/drawing/2014/main" id="{B72415EA-4504-4CB2-AD67-E3E576BFBBBA}"/>
              </a:ext>
            </a:extLst>
          </p:cNvPr>
          <p:cNvSpPr txBox="1">
            <a:spLocks/>
          </p:cNvSpPr>
          <p:nvPr/>
        </p:nvSpPr>
        <p:spPr>
          <a:xfrm>
            <a:off x="1286848" y="2269050"/>
            <a:ext cx="8898784" cy="335959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85750" indent="-285750">
              <a:lnSpc>
                <a:spcPct val="150000"/>
              </a:lnSpc>
              <a:buFont typeface="Wingdings" panose="05000000000000000000" pitchFamily="2" charset="2"/>
              <a:buChar char="Ø"/>
            </a:pPr>
            <a:r>
              <a:rPr lang="en-US" sz="2200" kern="0" dirty="0">
                <a:latin typeface="Roboto" panose="02000000000000000000" pitchFamily="2" charset="0"/>
                <a:ea typeface="Roboto" panose="02000000000000000000" pitchFamily="2" charset="0"/>
              </a:rPr>
              <a:t>Define which labs can receive </a:t>
            </a:r>
            <a:r>
              <a:rPr lang="en-US" sz="2200" kern="0" dirty="0" smtClean="0">
                <a:latin typeface="Roboto" panose="02000000000000000000" pitchFamily="2" charset="0"/>
                <a:ea typeface="Roboto" panose="02000000000000000000" pitchFamily="2" charset="0"/>
              </a:rPr>
              <a:t>packages </a:t>
            </a:r>
            <a:r>
              <a:rPr lang="en-US" sz="2200" kern="0" dirty="0">
                <a:latin typeface="Roboto" panose="02000000000000000000" pitchFamily="2" charset="0"/>
                <a:ea typeface="Roboto" panose="02000000000000000000" pitchFamily="2" charset="0"/>
              </a:rPr>
              <a:t>based on the analysis type.</a:t>
            </a:r>
          </a:p>
          <a:p>
            <a:pPr marL="285750" indent="-285750">
              <a:lnSpc>
                <a:spcPct val="150000"/>
              </a:lnSpc>
              <a:buFont typeface="Wingdings" panose="05000000000000000000" pitchFamily="2" charset="2"/>
              <a:buChar char="Ø"/>
            </a:pPr>
            <a:r>
              <a:rPr lang="en-US" sz="2200" kern="0" dirty="0">
                <a:latin typeface="Roboto" panose="02000000000000000000" pitchFamily="2" charset="0"/>
                <a:ea typeface="Roboto" panose="02000000000000000000" pitchFamily="2" charset="0"/>
              </a:rPr>
              <a:t>View transaction history of blood tubes and packages.</a:t>
            </a:r>
          </a:p>
          <a:p>
            <a:pPr marL="285750" indent="-285750">
              <a:lnSpc>
                <a:spcPct val="150000"/>
              </a:lnSpc>
              <a:buFont typeface="Wingdings" panose="05000000000000000000" pitchFamily="2" charset="2"/>
              <a:buChar char="Ø"/>
            </a:pPr>
            <a:r>
              <a:rPr lang="en-US" sz="2200" kern="0" dirty="0">
                <a:latin typeface="Roboto" panose="02000000000000000000" pitchFamily="2" charset="0"/>
                <a:ea typeface="Roboto" panose="02000000000000000000" pitchFamily="2" charset="0"/>
              </a:rPr>
              <a:t>Add blood tube information.</a:t>
            </a:r>
          </a:p>
          <a:p>
            <a:pPr marL="285750" indent="-285750">
              <a:lnSpc>
                <a:spcPct val="150000"/>
              </a:lnSpc>
              <a:buFont typeface="Wingdings" panose="05000000000000000000" pitchFamily="2" charset="2"/>
              <a:buChar char="Ø"/>
            </a:pPr>
            <a:r>
              <a:rPr lang="en-US" sz="2200" dirty="0">
                <a:solidFill>
                  <a:srgbClr val="003749"/>
                </a:solidFill>
                <a:effectLst/>
                <a:latin typeface="Roboto" panose="02000000000000000000" pitchFamily="2" charset="0"/>
                <a:ea typeface="Roboto" panose="02000000000000000000" pitchFamily="2" charset="0"/>
                <a:cs typeface="+mn-cs"/>
              </a:rPr>
              <a:t>View and verify results anytime, anywhere.</a:t>
            </a:r>
            <a:endParaRPr lang="en-US" sz="2200" kern="0" dirty="0">
              <a:latin typeface="Roboto" panose="02000000000000000000"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sz="2200" kern="0" dirty="0">
                <a:latin typeface="Roboto" panose="02000000000000000000" pitchFamily="2" charset="0"/>
                <a:ea typeface="Roboto" panose="02000000000000000000" pitchFamily="2" charset="0"/>
              </a:rPr>
              <a:t>Track package status.</a:t>
            </a:r>
          </a:p>
          <a:p>
            <a:pPr marL="285750" indent="-285750">
              <a:lnSpc>
                <a:spcPct val="150000"/>
              </a:lnSpc>
              <a:buFont typeface="Wingdings" panose="05000000000000000000" pitchFamily="2" charset="2"/>
              <a:buChar char="Ø"/>
            </a:pPr>
            <a:r>
              <a:rPr lang="en-US" sz="2200" kern="0" dirty="0">
                <a:latin typeface="Roboto" panose="02000000000000000000" pitchFamily="2" charset="0"/>
                <a:ea typeface="Roboto" panose="02000000000000000000" pitchFamily="2" charset="0"/>
              </a:rPr>
              <a:t>Send results in PDF form.</a:t>
            </a:r>
          </a:p>
          <a:p>
            <a:pPr marL="285750" indent="-285750">
              <a:buFont typeface="Arial" panose="020B0604020202020204" pitchFamily="34" charset="0"/>
              <a:buChar char="•"/>
            </a:pPr>
            <a:endParaRPr lang="en-US" sz="2200" kern="0" dirty="0">
              <a:latin typeface="Roboto" panose="02000000000000000000" pitchFamily="2" charset="0"/>
              <a:ea typeface="Roboto" panose="02000000000000000000" pitchFamily="2" charset="0"/>
            </a:endParaRPr>
          </a:p>
        </p:txBody>
      </p:sp>
      <p:pic>
        <p:nvPicPr>
          <p:cNvPr id="16" name="Picture 42">
            <a:extLst>
              <a:ext uri="{FF2B5EF4-FFF2-40B4-BE49-F238E27FC236}">
                <a16:creationId xmlns:a16="http://schemas.microsoft.com/office/drawing/2014/main" id="{8661F83C-A34F-4B44-A297-1F447C1DE1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5171" y="3201907"/>
            <a:ext cx="3179711" cy="3179711"/>
          </a:xfrm>
          <a:prstGeom prst="rect">
            <a:avLst/>
          </a:prstGeom>
          <a:ln>
            <a:noFill/>
          </a:ln>
          <a:effectLst>
            <a:outerShdw blurRad="292100" dist="139700" dir="2700000" algn="tl" rotWithShape="0">
              <a:srgbClr val="333333">
                <a:alpha val="65000"/>
              </a:srgbClr>
            </a:outerShdw>
          </a:effectLst>
        </p:spPr>
      </p:pic>
      <p:sp>
        <p:nvSpPr>
          <p:cNvPr id="13" name="Ellipse 12">
            <a:extLst>
              <a:ext uri="{FF2B5EF4-FFF2-40B4-BE49-F238E27FC236}">
                <a16:creationId xmlns:a16="http://schemas.microsoft.com/office/drawing/2014/main" id="{F4B74AD4-3A5B-4EB5-BD09-BB15C92793B5}"/>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17</a:t>
            </a:r>
          </a:p>
        </p:txBody>
      </p:sp>
      <p:sp>
        <p:nvSpPr>
          <p:cNvPr id="14" name="Google Shape;647;p35">
            <a:extLst>
              <a:ext uri="{FF2B5EF4-FFF2-40B4-BE49-F238E27FC236}">
                <a16:creationId xmlns:a16="http://schemas.microsoft.com/office/drawing/2014/main" id="{AE8A15D1-2AB6-46E6-9DA6-D0438EB2E857}"/>
              </a:ext>
            </a:extLst>
          </p:cNvPr>
          <p:cNvSpPr txBox="1">
            <a:spLocks/>
          </p:cNvSpPr>
          <p:nvPr/>
        </p:nvSpPr>
        <p:spPr>
          <a:xfrm>
            <a:off x="570258" y="987477"/>
            <a:ext cx="8776942"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en-US" b="1" kern="0" dirty="0">
                <a:latin typeface="Roboto" panose="02000000000000000000" pitchFamily="2" charset="0"/>
                <a:ea typeface="Roboto" panose="02000000000000000000" pitchFamily="2" charset="0"/>
              </a:rPr>
              <a:t>Among the features of our proposed application:</a:t>
            </a:r>
          </a:p>
        </p:txBody>
      </p:sp>
    </p:spTree>
    <p:extLst>
      <p:ext uri="{BB962C8B-B14F-4D97-AF65-F5344CB8AC3E}">
        <p14:creationId xmlns:p14="http://schemas.microsoft.com/office/powerpoint/2010/main" val="256923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fade">
                                      <p:cBhvr>
                                        <p:cTn id="37"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52" name="Google Shape;652;p35"/>
          <p:cNvGrpSpPr/>
          <p:nvPr/>
        </p:nvGrpSpPr>
        <p:grpSpPr>
          <a:xfrm flipH="1">
            <a:off x="10543940" y="-1530106"/>
            <a:ext cx="1906897" cy="5557243"/>
            <a:chOff x="1390925" y="3395775"/>
            <a:chExt cx="490575" cy="1429675"/>
          </a:xfrm>
        </p:grpSpPr>
        <p:sp>
          <p:nvSpPr>
            <p:cNvPr id="653" name="Google Shape;653;p35"/>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4" name="Google Shape;654;p35"/>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5" name="Google Shape;655;p35"/>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6" name="Google Shape;656;p35"/>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7" name="Google Shape;657;p35"/>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8" name="Google Shape;658;p35"/>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659" name="Google Shape;659;p35"/>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grpSp>
      <p:sp>
        <p:nvSpPr>
          <p:cNvPr id="12" name="Google Shape;647;p35">
            <a:extLst>
              <a:ext uri="{FF2B5EF4-FFF2-40B4-BE49-F238E27FC236}">
                <a16:creationId xmlns:a16="http://schemas.microsoft.com/office/drawing/2014/main" id="{BD98A894-B476-4865-B286-D0D7F7F75E24}"/>
              </a:ext>
            </a:extLst>
          </p:cNvPr>
          <p:cNvSpPr txBox="1">
            <a:spLocks/>
          </p:cNvSpPr>
          <p:nvPr/>
        </p:nvSpPr>
        <p:spPr>
          <a:xfrm>
            <a:off x="570258" y="987477"/>
            <a:ext cx="5077404" cy="862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Inter Medium"/>
                <a:ea typeface="Inter Medium"/>
                <a:cs typeface="Inter Medium"/>
                <a:sym typeface="Inter Medium"/>
              </a:defRPr>
            </a:lvl9pPr>
          </a:lstStyle>
          <a:p>
            <a:r>
              <a:rPr lang="en-US" b="1" kern="0" dirty="0">
                <a:latin typeface="Roboto" panose="02000000000000000000" pitchFamily="2" charset="0"/>
                <a:ea typeface="Roboto" panose="02000000000000000000" pitchFamily="2" charset="0"/>
              </a:rPr>
              <a:t>Proposed model objectives </a:t>
            </a:r>
          </a:p>
        </p:txBody>
      </p:sp>
      <p:sp>
        <p:nvSpPr>
          <p:cNvPr id="15" name="Google Shape;644;p35">
            <a:extLst>
              <a:ext uri="{FF2B5EF4-FFF2-40B4-BE49-F238E27FC236}">
                <a16:creationId xmlns:a16="http://schemas.microsoft.com/office/drawing/2014/main" id="{B72415EA-4504-4CB2-AD67-E3E576BFBBBA}"/>
              </a:ext>
            </a:extLst>
          </p:cNvPr>
          <p:cNvSpPr txBox="1">
            <a:spLocks/>
          </p:cNvSpPr>
          <p:nvPr/>
        </p:nvSpPr>
        <p:spPr>
          <a:xfrm>
            <a:off x="1085491" y="2120141"/>
            <a:ext cx="10021017" cy="30883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85750" indent="-285750">
              <a:lnSpc>
                <a:spcPct val="150000"/>
              </a:lnSpc>
              <a:buFont typeface="Wingdings" panose="05000000000000000000" pitchFamily="2" charset="2"/>
              <a:buChar char="Ø"/>
            </a:pPr>
            <a:r>
              <a:rPr lang="en-US" sz="2200" kern="0" dirty="0"/>
              <a:t>Good management of the load of received packages (cases of an epidemic, for example the case of COVID-19).</a:t>
            </a:r>
          </a:p>
          <a:p>
            <a:pPr marL="285750" indent="-285750">
              <a:lnSpc>
                <a:spcPct val="150000"/>
              </a:lnSpc>
              <a:buFont typeface="Wingdings" panose="05000000000000000000" pitchFamily="2" charset="2"/>
              <a:buChar char="Ø"/>
            </a:pPr>
            <a:r>
              <a:rPr lang="en-US" sz="2200" kern="0" dirty="0"/>
              <a:t>Develop </a:t>
            </a:r>
            <a:r>
              <a:rPr lang="en-US" sz="2200" kern="0" dirty="0" smtClean="0"/>
              <a:t>an application, </a:t>
            </a:r>
            <a:r>
              <a:rPr lang="en-US" sz="2200" kern="0" dirty="0"/>
              <a:t>clean and simple to </a:t>
            </a:r>
            <a:r>
              <a:rPr lang="en-US" sz="2200" kern="0" dirty="0" smtClean="0"/>
              <a:t>use.</a:t>
            </a:r>
            <a:endParaRPr lang="en-US" sz="2200" kern="0" dirty="0"/>
          </a:p>
          <a:p>
            <a:pPr marL="285750" indent="-285750">
              <a:lnSpc>
                <a:spcPct val="150000"/>
              </a:lnSpc>
              <a:buFont typeface="Wingdings" panose="05000000000000000000" pitchFamily="2" charset="2"/>
              <a:buChar char="Ø"/>
            </a:pPr>
            <a:r>
              <a:rPr lang="en-US" sz="2200" kern="0" dirty="0"/>
              <a:t>Have quick access to package samples and analysis results.</a:t>
            </a:r>
          </a:p>
          <a:p>
            <a:pPr marL="285750" indent="-285750">
              <a:lnSpc>
                <a:spcPct val="150000"/>
              </a:lnSpc>
              <a:buFont typeface="Wingdings" panose="05000000000000000000" pitchFamily="2" charset="2"/>
              <a:buChar char="Ø"/>
            </a:pPr>
            <a:r>
              <a:rPr lang="en-US" sz="2200" kern="0" dirty="0"/>
              <a:t>Ensure the highest level of monitoring of subcontracting (Packages, Blood tubes), and good communication and interaction between laboratories. </a:t>
            </a:r>
          </a:p>
          <a:p>
            <a:pPr marL="285750" indent="-285750">
              <a:lnSpc>
                <a:spcPct val="150000"/>
              </a:lnSpc>
              <a:buFont typeface="Wingdings" panose="05000000000000000000" pitchFamily="2" charset="2"/>
              <a:buChar char="Ø"/>
            </a:pPr>
            <a:r>
              <a:rPr lang="en-US" sz="2200" kern="0" dirty="0"/>
              <a:t>Manage data efficiently and securely.</a:t>
            </a:r>
          </a:p>
        </p:txBody>
      </p:sp>
      <p:sp>
        <p:nvSpPr>
          <p:cNvPr id="13" name="Ellipse 12">
            <a:extLst>
              <a:ext uri="{FF2B5EF4-FFF2-40B4-BE49-F238E27FC236}">
                <a16:creationId xmlns:a16="http://schemas.microsoft.com/office/drawing/2014/main" id="{B63EC960-95EE-48CA-B616-20CE4C2A68AF}"/>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a:t>
            </a:r>
          </a:p>
        </p:txBody>
      </p:sp>
    </p:spTree>
    <p:extLst>
      <p:ext uri="{BB962C8B-B14F-4D97-AF65-F5344CB8AC3E}">
        <p14:creationId xmlns:p14="http://schemas.microsoft.com/office/powerpoint/2010/main" val="175721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b="1"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rgbClr val="FF0000"/>
                </a:solidFill>
              </a:rPr>
              <a:t>03</a:t>
            </a:r>
          </a:p>
        </p:txBody>
      </p:sp>
      <p:sp>
        <p:nvSpPr>
          <p:cNvPr id="80" name="Google Shape;583;p30"/>
          <p:cNvSpPr txBox="1">
            <a:spLocks noGrp="1"/>
          </p:cNvSpPr>
          <p:nvPr>
            <p:ph type="subTitle" idx="1"/>
          </p:nvPr>
        </p:nvSpPr>
        <p:spPr>
          <a:xfrm>
            <a:off x="1485984" y="2718070"/>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Introduction</a:t>
            </a:r>
            <a:endParaRPr b="1" dirty="0"/>
          </a:p>
        </p:txBody>
      </p:sp>
      <p:sp>
        <p:nvSpPr>
          <p:cNvPr id="81" name="Google Shape;584;p30"/>
          <p:cNvSpPr txBox="1">
            <a:spLocks/>
          </p:cNvSpPr>
          <p:nvPr/>
        </p:nvSpPr>
        <p:spPr>
          <a:xfrm>
            <a:off x="4026846" y="2718070"/>
            <a:ext cx="206915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latin typeface="Roboto" panose="02000000000000000000" pitchFamily="2" charset="0"/>
                <a:ea typeface="Roboto" panose="02000000000000000000" pitchFamily="2" charset="0"/>
              </a:rPr>
              <a:t>Existing models</a:t>
            </a:r>
            <a:endParaRPr lang="en-GB" b="1" kern="0" dirty="0"/>
          </a:p>
        </p:txBody>
      </p:sp>
      <p:sp>
        <p:nvSpPr>
          <p:cNvPr id="82" name="Google Shape;585;p30"/>
          <p:cNvSpPr txBox="1">
            <a:spLocks/>
          </p:cNvSpPr>
          <p:nvPr/>
        </p:nvSpPr>
        <p:spPr>
          <a:xfrm>
            <a:off x="6565621" y="2718070"/>
            <a:ext cx="2178985"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400" b="1" kern="0" dirty="0">
                <a:solidFill>
                  <a:srgbClr val="FF0000"/>
                </a:solidFill>
              </a:rPr>
              <a:t>Modelization</a:t>
            </a:r>
          </a:p>
        </p:txBody>
      </p:sp>
      <p:sp>
        <p:nvSpPr>
          <p:cNvPr id="83" name="Google Shape;586;p30"/>
          <p:cNvSpPr txBox="1">
            <a:spLocks/>
          </p:cNvSpPr>
          <p:nvPr/>
        </p:nvSpPr>
        <p:spPr>
          <a:xfrm>
            <a:off x="1485984" y="4172870"/>
            <a:ext cx="2119064"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Implementation</a:t>
            </a:r>
          </a:p>
        </p:txBody>
      </p:sp>
      <p:sp>
        <p:nvSpPr>
          <p:cNvPr id="84" name="Google Shape;587;p30"/>
          <p:cNvSpPr txBox="1">
            <a:spLocks/>
          </p:cNvSpPr>
          <p:nvPr/>
        </p:nvSpPr>
        <p:spPr>
          <a:xfrm>
            <a:off x="4026858" y="4172870"/>
            <a:ext cx="383488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Conclusion and perspectives</a:t>
            </a:r>
          </a:p>
        </p:txBody>
      </p:sp>
      <p:sp>
        <p:nvSpPr>
          <p:cNvPr id="51" name="Ellipse 50">
            <a:extLst>
              <a:ext uri="{FF2B5EF4-FFF2-40B4-BE49-F238E27FC236}">
                <a16:creationId xmlns:a16="http://schemas.microsoft.com/office/drawing/2014/main" id="{B608CB98-CED3-4690-885D-3FC951E00414}"/>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19</a:t>
            </a:r>
          </a:p>
        </p:txBody>
      </p:sp>
    </p:spTree>
    <p:extLst>
      <p:ext uri="{BB962C8B-B14F-4D97-AF65-F5344CB8AC3E}">
        <p14:creationId xmlns:p14="http://schemas.microsoft.com/office/powerpoint/2010/main" val="157905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8"/>
          <p:cNvSpPr txBox="1">
            <a:spLocks noGrp="1"/>
          </p:cNvSpPr>
          <p:nvPr>
            <p:ph type="ctrTitle"/>
          </p:nvPr>
        </p:nvSpPr>
        <p:spPr>
          <a:xfrm>
            <a:off x="935614" y="1870093"/>
            <a:ext cx="4153149" cy="1044393"/>
          </a:xfrm>
          <a:prstGeom prst="rect">
            <a:avLst/>
          </a:prstGeom>
        </p:spPr>
        <p:txBody>
          <a:bodyPr spcFirstLastPara="1" wrap="square" lIns="121900" tIns="121900" rIns="121900" bIns="121900" anchor="ctr" anchorCtr="0">
            <a:noAutofit/>
          </a:bodyPr>
          <a:lstStyle/>
          <a:p>
            <a:r>
              <a:rPr lang="en-GB" sz="4000" dirty="0">
                <a:latin typeface="Roboto" panose="02000000000000000000" pitchFamily="2" charset="0"/>
                <a:ea typeface="Roboto" panose="02000000000000000000" pitchFamily="2" charset="0"/>
                <a:cs typeface="Times New Roman" panose="02020603050405020304" pitchFamily="18" charset="0"/>
              </a:rPr>
              <a:t>Presented by</a:t>
            </a:r>
            <a:endParaRPr sz="4000" dirty="0">
              <a:latin typeface="Roboto" panose="02000000000000000000" pitchFamily="2" charset="0"/>
              <a:ea typeface="Roboto" panose="02000000000000000000" pitchFamily="2" charset="0"/>
              <a:cs typeface="Times New Roman" panose="02020603050405020304" pitchFamily="18" charset="0"/>
              <a:sym typeface="Inter Light"/>
            </a:endParaRPr>
          </a:p>
        </p:txBody>
      </p:sp>
      <p:sp>
        <p:nvSpPr>
          <p:cNvPr id="524" name="Google Shape;524;p28"/>
          <p:cNvSpPr txBox="1">
            <a:spLocks noGrp="1"/>
          </p:cNvSpPr>
          <p:nvPr>
            <p:ph type="subTitle" idx="1"/>
          </p:nvPr>
        </p:nvSpPr>
        <p:spPr>
          <a:xfrm>
            <a:off x="1518742" y="2790448"/>
            <a:ext cx="4153149" cy="1054302"/>
          </a:xfrm>
          <a:prstGeom prst="rect">
            <a:avLst/>
          </a:prstGeom>
        </p:spPr>
        <p:txBody>
          <a:bodyPr spcFirstLastPara="1" wrap="square" lIns="121900" tIns="121900" rIns="121900" bIns="121900" anchor="b" anchorCtr="0">
            <a:noAutofit/>
          </a:bodyPr>
          <a:lstStyle/>
          <a:p>
            <a:pPr marL="0" indent="0"/>
            <a:r>
              <a:rPr lang="en-GB" sz="2800" b="1" dirty="0"/>
              <a:t>- Anis SAOUDI </a:t>
            </a:r>
          </a:p>
          <a:p>
            <a:pPr marL="0" indent="0"/>
            <a:r>
              <a:rPr lang="fr-FR" sz="2800" b="1" dirty="0"/>
              <a:t>- Nour El Islam ATTIA</a:t>
            </a:r>
            <a:endParaRPr sz="2800" b="1" dirty="0"/>
          </a:p>
        </p:txBody>
      </p:sp>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 y="148346"/>
            <a:ext cx="1464589" cy="1464589"/>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3284" b="99005" l="1166" r="98601">
                        <a14:foregroundMark x1="44639" y1="17114" x2="44639" y2="17114"/>
                        <a14:foregroundMark x1="50117" y1="3383" x2="50117" y2="3383"/>
                        <a14:foregroundMark x1="73427" y1="72836" x2="73427" y2="72836"/>
                        <a14:foregroundMark x1="51399" y1="75821" x2="51399" y2="75821"/>
                        <a14:foregroundMark x1="28788" y1="77015" x2="28788" y2="77015"/>
                        <a14:foregroundMark x1="78904" y1="83682" x2="78904" y2="83682"/>
                        <a14:foregroundMark x1="20513" y1="85473" x2="20513" y2="85473"/>
                        <a14:foregroundMark x1="51399" y1="85970" x2="51399" y2="85970"/>
                        <a14:foregroundMark x1="31469" y1="64478" x2="31469" y2="64478"/>
                        <a14:foregroundMark x1="22261" y1="69652" x2="22261" y2="69652"/>
                        <a14:foregroundMark x1="13986" y1="79900" x2="13986" y2="79900"/>
                        <a14:foregroundMark x1="8042" y1="85970" x2="8042" y2="85970"/>
                        <a14:foregroundMark x1="94056" y1="88259" x2="94056" y2="88259"/>
                        <a14:foregroundMark x1="3730" y1="90746" x2="3730" y2="91841"/>
                        <a14:foregroundMark x1="81002" y1="97811" x2="81002" y2="97811"/>
                        <a14:foregroundMark x1="77972" y1="94925" x2="77972" y2="94925"/>
                        <a14:foregroundMark x1="95688" y1="96915" x2="95688" y2="96915"/>
                        <a14:foregroundMark x1="18881" y1="95622" x2="18881" y2="95622"/>
                        <a14:foregroundMark x1="33333" y1="95622" x2="33333" y2="95622"/>
                        <a14:foregroundMark x1="1166" y1="98109" x2="1166" y2="98109"/>
                        <a14:foregroundMark x1="40093" y1="91443" x2="40093" y2="91443"/>
                        <a14:foregroundMark x1="73077" y1="96617" x2="73077" y2="96617"/>
                        <a14:foregroundMark x1="60839" y1="92338" x2="60839" y2="92338"/>
                        <a14:foregroundMark x1="70047" y1="82090" x2="70047" y2="82090"/>
                        <a14:foregroundMark x1="79953" y1="76617" x2="79953" y2="76617"/>
                        <a14:foregroundMark x1="68298" y1="65871" x2="68298" y2="65871"/>
                        <a14:foregroundMark x1="69114" y1="64478" x2="69114" y2="64478"/>
                        <a14:foregroundMark x1="91725" y1="93433" x2="91725" y2="93433"/>
                        <a14:foregroundMark x1="98601" y1="99005" x2="98601" y2="99005"/>
                        <a14:foregroundMark x1="68765" y1="31244" x2="68765" y2="31244"/>
                        <a14:foregroundMark x1="32634" y1="27861" x2="32634" y2="27861"/>
                      </a14:backgroundRemoval>
                    </a14:imgEffect>
                  </a14:imgLayer>
                </a14:imgProps>
              </a:ext>
              <a:ext uri="{28A0092B-C50C-407E-A947-70E740481C1C}">
                <a14:useLocalDpi xmlns:a14="http://schemas.microsoft.com/office/drawing/2010/main" val="0"/>
              </a:ext>
            </a:extLst>
          </a:blip>
          <a:stretch>
            <a:fillRect/>
          </a:stretch>
        </p:blipFill>
        <p:spPr>
          <a:xfrm>
            <a:off x="5763762" y="1038777"/>
            <a:ext cx="4977297" cy="5830050"/>
          </a:xfrm>
          <a:prstGeom prst="rect">
            <a:avLst/>
          </a:prstGeom>
        </p:spPr>
      </p:pic>
      <p:sp>
        <p:nvSpPr>
          <p:cNvPr id="44" name="Google Shape;523;p28"/>
          <p:cNvSpPr txBox="1">
            <a:spLocks/>
          </p:cNvSpPr>
          <p:nvPr/>
        </p:nvSpPr>
        <p:spPr>
          <a:xfrm>
            <a:off x="935614" y="3827139"/>
            <a:ext cx="4127901" cy="105430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000" kern="0" dirty="0">
                <a:latin typeface="Roboto" panose="02000000000000000000" pitchFamily="2" charset="0"/>
                <a:ea typeface="Roboto" panose="02000000000000000000" pitchFamily="2" charset="0"/>
                <a:cs typeface="Times New Roman" panose="02020603050405020304" pitchFamily="18" charset="0"/>
              </a:rPr>
              <a:t>Supervised by</a:t>
            </a:r>
            <a:endParaRPr lang="en-GB" sz="4000" kern="0" dirty="0">
              <a:latin typeface="Roboto" panose="02000000000000000000" pitchFamily="2" charset="0"/>
              <a:ea typeface="Roboto" panose="02000000000000000000" pitchFamily="2" charset="0"/>
              <a:cs typeface="Times New Roman" panose="02020603050405020304" pitchFamily="18" charset="0"/>
              <a:sym typeface="Inter Light"/>
            </a:endParaRPr>
          </a:p>
        </p:txBody>
      </p:sp>
      <p:sp>
        <p:nvSpPr>
          <p:cNvPr id="45" name="Google Shape;524;p28"/>
          <p:cNvSpPr txBox="1">
            <a:spLocks/>
          </p:cNvSpPr>
          <p:nvPr/>
        </p:nvSpPr>
        <p:spPr>
          <a:xfrm>
            <a:off x="1514516" y="4756847"/>
            <a:ext cx="5348462" cy="69029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2133"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2400" b="0" i="0" u="none" strike="noStrike" cap="none">
                <a:solidFill>
                  <a:schemeClr val="dk1"/>
                </a:solidFill>
                <a:latin typeface="Roboto"/>
                <a:ea typeface="Roboto"/>
                <a:cs typeface="Roboto"/>
                <a:sym typeface="Roboto"/>
              </a:defRPr>
            </a:lvl9pPr>
          </a:lstStyle>
          <a:p>
            <a:pPr marL="0" indent="0"/>
            <a:r>
              <a:rPr lang="fr-FR" sz="2800" b="1" kern="0" dirty="0"/>
              <a:t>- Dr. </a:t>
            </a:r>
            <a:r>
              <a:rPr lang="fr-FR" sz="2800" b="1" kern="0" dirty="0" err="1"/>
              <a:t>Kaouther</a:t>
            </a:r>
            <a:r>
              <a:rPr lang="fr-FR" sz="2800" b="1" kern="0" dirty="0"/>
              <a:t> SAIDANI</a:t>
            </a:r>
          </a:p>
        </p:txBody>
      </p:sp>
      <p:sp>
        <p:nvSpPr>
          <p:cNvPr id="4" name="Ellipse 3">
            <a:extLst>
              <a:ext uri="{FF2B5EF4-FFF2-40B4-BE49-F238E27FC236}">
                <a16:creationId xmlns:a16="http://schemas.microsoft.com/office/drawing/2014/main" id="{4B630383-9B3A-4879-AADA-3F34A6AD7F0F}"/>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1593282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9"/>
          <p:cNvSpPr txBox="1">
            <a:spLocks noGrp="1"/>
          </p:cNvSpPr>
          <p:nvPr>
            <p:ph type="title"/>
          </p:nvPr>
        </p:nvSpPr>
        <p:spPr>
          <a:xfrm>
            <a:off x="570258" y="987477"/>
            <a:ext cx="2896637" cy="1832199"/>
          </a:xfrm>
          <a:prstGeom prst="rect">
            <a:avLst/>
          </a:prstGeom>
        </p:spPr>
        <p:txBody>
          <a:bodyPr spcFirstLastPara="1" wrap="square" lIns="121900" tIns="121900" rIns="121900" bIns="121900" anchor="t" anchorCtr="0">
            <a:noAutofit/>
          </a:bodyPr>
          <a:lstStyle/>
          <a:p>
            <a:r>
              <a:rPr lang="en-US" sz="3200" dirty="0">
                <a:latin typeface="Roboto" panose="02000000000000000000" pitchFamily="2" charset="0"/>
                <a:ea typeface="Roboto" panose="02000000000000000000" pitchFamily="2" charset="0"/>
                <a:cs typeface="Poppins" panose="00000500000000000000" pitchFamily="2" charset="0"/>
              </a:rPr>
              <a:t>Use case diagram for </a:t>
            </a:r>
            <a:r>
              <a:rPr lang="en-US" sz="4000" b="1" dirty="0">
                <a:latin typeface="Roboto" panose="02000000000000000000" pitchFamily="2" charset="0"/>
                <a:ea typeface="Roboto" panose="02000000000000000000" pitchFamily="2" charset="0"/>
                <a:cs typeface="Poppins" panose="00000500000000000000" pitchFamily="2" charset="0"/>
              </a:rPr>
              <a:t>mobile app</a:t>
            </a:r>
            <a:endParaRPr lang="en-US" sz="3200" b="1" dirty="0">
              <a:latin typeface="Roboto" panose="02000000000000000000" pitchFamily="2" charset="0"/>
              <a:ea typeface="Roboto" panose="02000000000000000000" pitchFamily="2" charset="0"/>
              <a:cs typeface="Poppins" panose="00000500000000000000" pitchFamily="2" charset="0"/>
            </a:endParaRPr>
          </a:p>
        </p:txBody>
      </p:sp>
      <p:pic>
        <p:nvPicPr>
          <p:cNvPr id="3" name="Image 2">
            <a:extLst>
              <a:ext uri="{FF2B5EF4-FFF2-40B4-BE49-F238E27FC236}">
                <a16:creationId xmlns:a16="http://schemas.microsoft.com/office/drawing/2014/main" id="{67E3CE1D-FA2F-47AA-959D-037F2DE1E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724" y="159066"/>
            <a:ext cx="8360076" cy="6539866"/>
          </a:xfrm>
          <a:prstGeom prst="rect">
            <a:avLst/>
          </a:prstGeom>
        </p:spPr>
      </p:pic>
      <p:sp>
        <p:nvSpPr>
          <p:cNvPr id="4" name="Ellipse 3">
            <a:extLst>
              <a:ext uri="{FF2B5EF4-FFF2-40B4-BE49-F238E27FC236}">
                <a16:creationId xmlns:a16="http://schemas.microsoft.com/office/drawing/2014/main" id="{83D6C0EE-C798-44BC-95F5-2B027DAA9796}"/>
              </a:ext>
            </a:extLst>
          </p:cNvPr>
          <p:cNvSpPr/>
          <p:nvPr/>
        </p:nvSpPr>
        <p:spPr>
          <a:xfrm>
            <a:off x="11207095" y="6167854"/>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20</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3" name="Image 2">
            <a:extLst>
              <a:ext uri="{FF2B5EF4-FFF2-40B4-BE49-F238E27FC236}">
                <a16:creationId xmlns:a16="http://schemas.microsoft.com/office/drawing/2014/main" id="{035A1126-AA37-4BB2-8601-1DA1221DD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016" y="105174"/>
            <a:ext cx="8243824" cy="6647650"/>
          </a:xfrm>
          <a:prstGeom prst="rect">
            <a:avLst/>
          </a:prstGeom>
        </p:spPr>
      </p:pic>
      <p:sp>
        <p:nvSpPr>
          <p:cNvPr id="4" name="Ellipse 3">
            <a:extLst>
              <a:ext uri="{FF2B5EF4-FFF2-40B4-BE49-F238E27FC236}">
                <a16:creationId xmlns:a16="http://schemas.microsoft.com/office/drawing/2014/main" id="{B65B6060-DC86-4FC0-A6FA-FB1E33238BFD}"/>
              </a:ext>
            </a:extLst>
          </p:cNvPr>
          <p:cNvSpPr/>
          <p:nvPr/>
        </p:nvSpPr>
        <p:spPr>
          <a:xfrm>
            <a:off x="11102340" y="6127214"/>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21</a:t>
            </a:r>
          </a:p>
        </p:txBody>
      </p:sp>
      <p:sp>
        <p:nvSpPr>
          <p:cNvPr id="7" name="Google Shape;887;p49">
            <a:extLst>
              <a:ext uri="{FF2B5EF4-FFF2-40B4-BE49-F238E27FC236}">
                <a16:creationId xmlns:a16="http://schemas.microsoft.com/office/drawing/2014/main" id="{76E198BC-3791-415A-8C1E-B28D4666211C}"/>
              </a:ext>
            </a:extLst>
          </p:cNvPr>
          <p:cNvSpPr txBox="1">
            <a:spLocks/>
          </p:cNvSpPr>
          <p:nvPr/>
        </p:nvSpPr>
        <p:spPr>
          <a:xfrm>
            <a:off x="570258" y="987477"/>
            <a:ext cx="2896637" cy="18321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en-US" sz="3200" dirty="0">
                <a:latin typeface="Roboto" panose="02000000000000000000" pitchFamily="2" charset="0"/>
                <a:ea typeface="Roboto" panose="02000000000000000000" pitchFamily="2" charset="0"/>
                <a:cs typeface="Poppins" panose="00000500000000000000" pitchFamily="2" charset="0"/>
              </a:rPr>
              <a:t>Use case diagram for </a:t>
            </a:r>
            <a:r>
              <a:rPr lang="en-US" sz="4000" b="1" dirty="0">
                <a:latin typeface="Roboto" panose="02000000000000000000" pitchFamily="2" charset="0"/>
                <a:ea typeface="Roboto" panose="02000000000000000000" pitchFamily="2" charset="0"/>
                <a:cs typeface="Poppins" panose="00000500000000000000" pitchFamily="2" charset="0"/>
              </a:rPr>
              <a:t>web app</a:t>
            </a:r>
            <a:endParaRPr lang="en-US" sz="3200" b="1" kern="0" dirty="0">
              <a:latin typeface="Roboto" panose="020000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690253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4" name="Image 3">
            <a:extLst>
              <a:ext uri="{FF2B5EF4-FFF2-40B4-BE49-F238E27FC236}">
                <a16:creationId xmlns:a16="http://schemas.microsoft.com/office/drawing/2014/main" id="{6ACFBF3F-3246-4DB1-9016-404E71B307D5}"/>
              </a:ext>
            </a:extLst>
          </p:cNvPr>
          <p:cNvPicPr>
            <a:picLocks noChangeAspect="1"/>
          </p:cNvPicPr>
          <p:nvPr/>
        </p:nvPicPr>
        <p:blipFill>
          <a:blip r:embed="rId3"/>
          <a:stretch>
            <a:fillRect/>
          </a:stretch>
        </p:blipFill>
        <p:spPr>
          <a:xfrm>
            <a:off x="5080000" y="-152400"/>
            <a:ext cx="6299200" cy="7150100"/>
          </a:xfrm>
          <a:prstGeom prst="rect">
            <a:avLst/>
          </a:prstGeom>
        </p:spPr>
      </p:pic>
      <p:sp>
        <p:nvSpPr>
          <p:cNvPr id="5" name="Ellipse 4">
            <a:extLst>
              <a:ext uri="{FF2B5EF4-FFF2-40B4-BE49-F238E27FC236}">
                <a16:creationId xmlns:a16="http://schemas.microsoft.com/office/drawing/2014/main" id="{9FC5FB85-AF62-4890-8DC6-558FAF84658B}"/>
              </a:ext>
            </a:extLst>
          </p:cNvPr>
          <p:cNvSpPr/>
          <p:nvPr/>
        </p:nvSpPr>
        <p:spPr>
          <a:xfrm>
            <a:off x="11315700" y="6198334"/>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22</a:t>
            </a:r>
          </a:p>
        </p:txBody>
      </p:sp>
      <p:sp>
        <p:nvSpPr>
          <p:cNvPr id="7" name="Google Shape;887;p49">
            <a:extLst>
              <a:ext uri="{FF2B5EF4-FFF2-40B4-BE49-F238E27FC236}">
                <a16:creationId xmlns:a16="http://schemas.microsoft.com/office/drawing/2014/main" id="{22304FE7-C17F-426F-835C-C1FD0DFEE614}"/>
              </a:ext>
            </a:extLst>
          </p:cNvPr>
          <p:cNvSpPr txBox="1">
            <a:spLocks/>
          </p:cNvSpPr>
          <p:nvPr/>
        </p:nvSpPr>
        <p:spPr>
          <a:xfrm>
            <a:off x="570258" y="987477"/>
            <a:ext cx="4143982" cy="18321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en-US" sz="3200" dirty="0">
                <a:latin typeface="Roboto" panose="02000000000000000000" pitchFamily="2" charset="0"/>
                <a:ea typeface="Roboto" panose="02000000000000000000" pitchFamily="2" charset="0"/>
                <a:cs typeface="Poppins" panose="00000500000000000000" pitchFamily="2" charset="0"/>
              </a:rPr>
              <a:t>Sequence diagram </a:t>
            </a:r>
            <a:r>
              <a:rPr lang="en-US" sz="2800" dirty="0">
                <a:latin typeface="Roboto" panose="02000000000000000000" pitchFamily="2" charset="0"/>
                <a:ea typeface="Roboto" panose="02000000000000000000" pitchFamily="2" charset="0"/>
                <a:cs typeface="Poppins" panose="00000500000000000000" pitchFamily="2" charset="0"/>
              </a:rPr>
              <a:t>: </a:t>
            </a:r>
            <a:r>
              <a:rPr lang="en-US" sz="4000" b="1" dirty="0">
                <a:latin typeface="Roboto" panose="02000000000000000000" pitchFamily="2" charset="0"/>
                <a:ea typeface="Roboto" panose="02000000000000000000" pitchFamily="2" charset="0"/>
                <a:cs typeface="Poppins" panose="00000500000000000000" pitchFamily="2" charset="0"/>
              </a:rPr>
              <a:t>“Create a new tube of blood”</a:t>
            </a:r>
            <a:endParaRPr lang="en-US" sz="4000" b="1" kern="0" dirty="0">
              <a:latin typeface="Roboto" panose="020000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6486685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3" name="Image 2">
            <a:extLst>
              <a:ext uri="{FF2B5EF4-FFF2-40B4-BE49-F238E27FC236}">
                <a16:creationId xmlns:a16="http://schemas.microsoft.com/office/drawing/2014/main" id="{30063A17-1D26-4F75-91E0-D09A3051001C}"/>
              </a:ext>
            </a:extLst>
          </p:cNvPr>
          <p:cNvPicPr>
            <a:picLocks noChangeAspect="1"/>
          </p:cNvPicPr>
          <p:nvPr/>
        </p:nvPicPr>
        <p:blipFill>
          <a:blip r:embed="rId3"/>
          <a:stretch>
            <a:fillRect/>
          </a:stretch>
        </p:blipFill>
        <p:spPr>
          <a:xfrm>
            <a:off x="5054600" y="0"/>
            <a:ext cx="6260023" cy="6959599"/>
          </a:xfrm>
          <a:prstGeom prst="rect">
            <a:avLst/>
          </a:prstGeom>
        </p:spPr>
      </p:pic>
      <p:sp>
        <p:nvSpPr>
          <p:cNvPr id="4" name="Ellipse 3">
            <a:extLst>
              <a:ext uri="{FF2B5EF4-FFF2-40B4-BE49-F238E27FC236}">
                <a16:creationId xmlns:a16="http://schemas.microsoft.com/office/drawing/2014/main" id="{31CB5EDE-393E-4953-B5C7-3BD444934A1A}"/>
              </a:ext>
            </a:extLst>
          </p:cNvPr>
          <p:cNvSpPr/>
          <p:nvPr/>
        </p:nvSpPr>
        <p:spPr>
          <a:xfrm>
            <a:off x="11315700" y="6198334"/>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23</a:t>
            </a:r>
          </a:p>
        </p:txBody>
      </p:sp>
      <p:sp>
        <p:nvSpPr>
          <p:cNvPr id="5" name="Google Shape;887;p49">
            <a:extLst>
              <a:ext uri="{FF2B5EF4-FFF2-40B4-BE49-F238E27FC236}">
                <a16:creationId xmlns:a16="http://schemas.microsoft.com/office/drawing/2014/main" id="{D0B1417E-54F6-4C9F-9EF2-6C2B7C0B8988}"/>
              </a:ext>
            </a:extLst>
          </p:cNvPr>
          <p:cNvSpPr txBox="1">
            <a:spLocks/>
          </p:cNvSpPr>
          <p:nvPr/>
        </p:nvSpPr>
        <p:spPr>
          <a:xfrm>
            <a:off x="570257" y="987477"/>
            <a:ext cx="4483265" cy="18321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en-US" sz="3200" dirty="0">
                <a:latin typeface="Roboto" panose="02000000000000000000" pitchFamily="2" charset="0"/>
                <a:ea typeface="Roboto" panose="02000000000000000000" pitchFamily="2" charset="0"/>
                <a:cs typeface="Poppins" panose="00000500000000000000" pitchFamily="2" charset="0"/>
              </a:rPr>
              <a:t>Sequence diagram : </a:t>
            </a:r>
            <a:r>
              <a:rPr lang="en-US" sz="4000" b="1" dirty="0">
                <a:latin typeface="Roboto" panose="02000000000000000000" pitchFamily="2" charset="0"/>
                <a:ea typeface="Roboto" panose="02000000000000000000" pitchFamily="2" charset="0"/>
                <a:cs typeface="Poppins" panose="00000500000000000000" pitchFamily="2" charset="0"/>
              </a:rPr>
              <a:t>“Download result”</a:t>
            </a:r>
            <a:endParaRPr lang="en-US" sz="4000" b="1" kern="0" dirty="0">
              <a:latin typeface="Roboto" panose="020000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707403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4" name="Image 3">
            <a:extLst>
              <a:ext uri="{FF2B5EF4-FFF2-40B4-BE49-F238E27FC236}">
                <a16:creationId xmlns:a16="http://schemas.microsoft.com/office/drawing/2014/main" id="{17E88FAE-C112-489F-B179-FB6FE401E85F}"/>
              </a:ext>
            </a:extLst>
          </p:cNvPr>
          <p:cNvPicPr>
            <a:picLocks noChangeAspect="1"/>
          </p:cNvPicPr>
          <p:nvPr/>
        </p:nvPicPr>
        <p:blipFill>
          <a:blip r:embed="rId3"/>
          <a:stretch>
            <a:fillRect/>
          </a:stretch>
        </p:blipFill>
        <p:spPr>
          <a:xfrm>
            <a:off x="4572000" y="0"/>
            <a:ext cx="7172983" cy="6858000"/>
          </a:xfrm>
          <a:prstGeom prst="rect">
            <a:avLst/>
          </a:prstGeom>
        </p:spPr>
      </p:pic>
      <p:sp>
        <p:nvSpPr>
          <p:cNvPr id="5" name="Ellipse 4">
            <a:extLst>
              <a:ext uri="{FF2B5EF4-FFF2-40B4-BE49-F238E27FC236}">
                <a16:creationId xmlns:a16="http://schemas.microsoft.com/office/drawing/2014/main" id="{BAE90FAF-E0A1-4676-9721-720954A3C811}"/>
              </a:ext>
            </a:extLst>
          </p:cNvPr>
          <p:cNvSpPr/>
          <p:nvPr/>
        </p:nvSpPr>
        <p:spPr>
          <a:xfrm>
            <a:off x="11315700" y="6198334"/>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p>
        </p:txBody>
      </p:sp>
      <p:sp>
        <p:nvSpPr>
          <p:cNvPr id="7" name="Google Shape;887;p49">
            <a:extLst>
              <a:ext uri="{FF2B5EF4-FFF2-40B4-BE49-F238E27FC236}">
                <a16:creationId xmlns:a16="http://schemas.microsoft.com/office/drawing/2014/main" id="{EFC84073-AFC7-42B7-BBC8-468CD898CEB1}"/>
              </a:ext>
            </a:extLst>
          </p:cNvPr>
          <p:cNvSpPr txBox="1">
            <a:spLocks/>
          </p:cNvSpPr>
          <p:nvPr/>
        </p:nvSpPr>
        <p:spPr>
          <a:xfrm>
            <a:off x="570257" y="987477"/>
            <a:ext cx="4483265" cy="18321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en-US" sz="3200" kern="0" dirty="0">
                <a:latin typeface="Roboto" panose="02000000000000000000" pitchFamily="2" charset="0"/>
                <a:ea typeface="Roboto" panose="02000000000000000000" pitchFamily="2" charset="0"/>
                <a:cs typeface="Poppins" panose="00000500000000000000" pitchFamily="2" charset="0"/>
              </a:rPr>
              <a:t>Class diagram of </a:t>
            </a:r>
            <a:r>
              <a:rPr lang="en-US" sz="4000" b="1" kern="0" dirty="0">
                <a:latin typeface="Roboto" panose="02000000000000000000" pitchFamily="2" charset="0"/>
                <a:ea typeface="Roboto" panose="02000000000000000000" pitchFamily="2" charset="0"/>
                <a:cs typeface="Poppins" panose="00000500000000000000" pitchFamily="2" charset="0"/>
              </a:rPr>
              <a:t>“SMARTLAB”</a:t>
            </a:r>
            <a:endParaRPr lang="en-US" sz="3200" kern="0" dirty="0">
              <a:latin typeface="Roboto" panose="020000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392579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b="1"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rgbClr val="FF0000"/>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03</a:t>
            </a:r>
          </a:p>
        </p:txBody>
      </p:sp>
      <p:sp>
        <p:nvSpPr>
          <p:cNvPr id="80" name="Google Shape;583;p30"/>
          <p:cNvSpPr txBox="1">
            <a:spLocks noGrp="1"/>
          </p:cNvSpPr>
          <p:nvPr>
            <p:ph type="subTitle" idx="1"/>
          </p:nvPr>
        </p:nvSpPr>
        <p:spPr>
          <a:xfrm>
            <a:off x="1485984" y="2718070"/>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Introduction</a:t>
            </a:r>
            <a:endParaRPr sz="2000" b="1" dirty="0"/>
          </a:p>
        </p:txBody>
      </p:sp>
      <p:sp>
        <p:nvSpPr>
          <p:cNvPr id="81" name="Google Shape;584;p30"/>
          <p:cNvSpPr txBox="1">
            <a:spLocks/>
          </p:cNvSpPr>
          <p:nvPr/>
        </p:nvSpPr>
        <p:spPr>
          <a:xfrm>
            <a:off x="4026846" y="2718070"/>
            <a:ext cx="206915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latin typeface="Roboto" panose="02000000000000000000" pitchFamily="2" charset="0"/>
                <a:ea typeface="Roboto" panose="02000000000000000000" pitchFamily="2" charset="0"/>
              </a:rPr>
              <a:t>Existing models</a:t>
            </a:r>
            <a:endParaRPr lang="en-GB" b="1" kern="0" dirty="0"/>
          </a:p>
        </p:txBody>
      </p:sp>
      <p:sp>
        <p:nvSpPr>
          <p:cNvPr id="82" name="Google Shape;585;p30"/>
          <p:cNvSpPr txBox="1">
            <a:spLocks/>
          </p:cNvSpPr>
          <p:nvPr/>
        </p:nvSpPr>
        <p:spPr>
          <a:xfrm>
            <a:off x="6565622" y="2718070"/>
            <a:ext cx="19569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Modelization</a:t>
            </a:r>
          </a:p>
        </p:txBody>
      </p:sp>
      <p:sp>
        <p:nvSpPr>
          <p:cNvPr id="83" name="Google Shape;586;p30"/>
          <p:cNvSpPr txBox="1">
            <a:spLocks/>
          </p:cNvSpPr>
          <p:nvPr/>
        </p:nvSpPr>
        <p:spPr>
          <a:xfrm>
            <a:off x="1485984" y="4172870"/>
            <a:ext cx="2540862"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400" b="1" kern="0" dirty="0">
                <a:solidFill>
                  <a:srgbClr val="FF0000"/>
                </a:solidFill>
              </a:rPr>
              <a:t>Implementation</a:t>
            </a:r>
          </a:p>
        </p:txBody>
      </p:sp>
      <p:sp>
        <p:nvSpPr>
          <p:cNvPr id="84" name="Google Shape;587;p30"/>
          <p:cNvSpPr txBox="1">
            <a:spLocks/>
          </p:cNvSpPr>
          <p:nvPr/>
        </p:nvSpPr>
        <p:spPr>
          <a:xfrm>
            <a:off x="4026858" y="4172870"/>
            <a:ext cx="380382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Conclusion</a:t>
            </a:r>
            <a:r>
              <a:rPr lang="en-GB" b="1" kern="0" dirty="0"/>
              <a:t> </a:t>
            </a:r>
            <a:r>
              <a:rPr lang="en-GB" sz="2000" b="1" kern="0" dirty="0"/>
              <a:t>and perspectives</a:t>
            </a:r>
            <a:endParaRPr lang="en-GB" b="1" kern="0" dirty="0"/>
          </a:p>
        </p:txBody>
      </p:sp>
      <p:sp>
        <p:nvSpPr>
          <p:cNvPr id="51" name="Ellipse 50">
            <a:extLst>
              <a:ext uri="{FF2B5EF4-FFF2-40B4-BE49-F238E27FC236}">
                <a16:creationId xmlns:a16="http://schemas.microsoft.com/office/drawing/2014/main" id="{E9C9A370-859E-4964-98D7-19A515DD2F1B}"/>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Tree>
    <p:extLst>
      <p:ext uri="{BB962C8B-B14F-4D97-AF65-F5344CB8AC3E}">
        <p14:creationId xmlns:p14="http://schemas.microsoft.com/office/powerpoint/2010/main" val="3455938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1"/>
          <p:cNvSpPr txBox="1">
            <a:spLocks noGrp="1"/>
          </p:cNvSpPr>
          <p:nvPr>
            <p:ph type="title"/>
          </p:nvPr>
        </p:nvSpPr>
        <p:spPr>
          <a:xfrm>
            <a:off x="3485370" y="337044"/>
            <a:ext cx="5384122" cy="865600"/>
          </a:xfrm>
          <a:prstGeom prst="rect">
            <a:avLst/>
          </a:prstGeom>
        </p:spPr>
        <p:txBody>
          <a:bodyPr spcFirstLastPara="1" wrap="square" lIns="121900" tIns="121900" rIns="121900" bIns="121900" anchor="t" anchorCtr="0">
            <a:noAutofit/>
          </a:bodyPr>
          <a:lstStyle/>
          <a:p>
            <a:r>
              <a:rPr lang="en-US" sz="4000" b="1" dirty="0"/>
              <a:t>Software environment</a:t>
            </a:r>
            <a:endParaRPr sz="4000" b="1" dirty="0">
              <a:latin typeface="Inter Medium"/>
              <a:ea typeface="Inter Medium"/>
              <a:cs typeface="Inter Medium"/>
              <a:sym typeface="Inter Medium"/>
            </a:endParaRPr>
          </a:p>
        </p:txBody>
      </p:sp>
      <p:graphicFrame>
        <p:nvGraphicFramePr>
          <p:cNvPr id="722" name="Google Shape;722;p41"/>
          <p:cNvGraphicFramePr/>
          <p:nvPr>
            <p:extLst>
              <p:ext uri="{D42A27DB-BD31-4B8C-83A1-F6EECF244321}">
                <p14:modId xmlns:p14="http://schemas.microsoft.com/office/powerpoint/2010/main" val="2142501521"/>
              </p:ext>
            </p:extLst>
          </p:nvPr>
        </p:nvGraphicFramePr>
        <p:xfrm>
          <a:off x="953334" y="1458967"/>
          <a:ext cx="10450391" cy="4805664"/>
        </p:xfrm>
        <a:graphic>
          <a:graphicData uri="http://schemas.openxmlformats.org/drawingml/2006/table">
            <a:tbl>
              <a:tblPr>
                <a:noFill/>
              </a:tblPr>
              <a:tblGrid>
                <a:gridCol w="2887565">
                  <a:extLst>
                    <a:ext uri="{9D8B030D-6E8A-4147-A177-3AD203B41FA5}">
                      <a16:colId xmlns:a16="http://schemas.microsoft.com/office/drawing/2014/main" val="20001"/>
                    </a:ext>
                  </a:extLst>
                </a:gridCol>
                <a:gridCol w="2520942">
                  <a:extLst>
                    <a:ext uri="{9D8B030D-6E8A-4147-A177-3AD203B41FA5}">
                      <a16:colId xmlns:a16="http://schemas.microsoft.com/office/drawing/2014/main" val="20002"/>
                    </a:ext>
                  </a:extLst>
                </a:gridCol>
                <a:gridCol w="2520942">
                  <a:extLst>
                    <a:ext uri="{9D8B030D-6E8A-4147-A177-3AD203B41FA5}">
                      <a16:colId xmlns:a16="http://schemas.microsoft.com/office/drawing/2014/main" val="20003"/>
                    </a:ext>
                  </a:extLst>
                </a:gridCol>
                <a:gridCol w="2520942">
                  <a:extLst>
                    <a:ext uri="{9D8B030D-6E8A-4147-A177-3AD203B41FA5}">
                      <a16:colId xmlns:a16="http://schemas.microsoft.com/office/drawing/2014/main" val="20004"/>
                    </a:ext>
                  </a:extLst>
                </a:gridCol>
              </a:tblGrid>
              <a:tr h="763512">
                <a:tc>
                  <a:txBody>
                    <a:bodyPr/>
                    <a:lstStyle/>
                    <a:p>
                      <a:pPr marL="0" lvl="0" indent="0" algn="ctr" rtl="0">
                        <a:spcBef>
                          <a:spcPts val="0"/>
                        </a:spcBef>
                        <a:spcAft>
                          <a:spcPts val="0"/>
                        </a:spcAft>
                        <a:buNone/>
                      </a:pPr>
                      <a:r>
                        <a:rPr lang="en" sz="2400" b="1" dirty="0">
                          <a:solidFill>
                            <a:schemeClr val="lt1"/>
                          </a:solidFill>
                          <a:latin typeface="Inter Medium"/>
                          <a:ea typeface="Inter Medium"/>
                          <a:cs typeface="Inter Medium"/>
                          <a:sym typeface="Inter Medium"/>
                        </a:rPr>
                        <a:t>Web</a:t>
                      </a:r>
                      <a:endParaRPr sz="2400" b="1" dirty="0">
                        <a:solidFill>
                          <a:schemeClr val="lt1"/>
                        </a:solidFill>
                        <a:latin typeface="Inter Medium"/>
                        <a:ea typeface="Inter Medium"/>
                        <a:cs typeface="Inter Medium"/>
                        <a:sym typeface="Inter Medium"/>
                      </a:endParaRPr>
                    </a:p>
                  </a:txBody>
                  <a:tcPr marL="121900" marR="121900" marT="91433" marB="9143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400" b="1" dirty="0">
                          <a:solidFill>
                            <a:schemeClr val="lt1"/>
                          </a:solidFill>
                          <a:latin typeface="Inter Medium"/>
                          <a:ea typeface="Inter Medium"/>
                          <a:cs typeface="Inter Medium"/>
                          <a:sym typeface="Inter Medium"/>
                        </a:rPr>
                        <a:t>Mobile</a:t>
                      </a:r>
                      <a:endParaRPr sz="2400" b="1" dirty="0">
                        <a:solidFill>
                          <a:schemeClr val="lt1"/>
                        </a:solidFill>
                        <a:latin typeface="Inter Medium"/>
                        <a:ea typeface="Inter Medium"/>
                        <a:cs typeface="Inter Medium"/>
                        <a:sym typeface="Inter Medium"/>
                      </a:endParaRPr>
                    </a:p>
                  </a:txBody>
                  <a:tcPr marL="121900" marR="121900" marT="91433" marB="9143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2400" b="1" dirty="0">
                          <a:solidFill>
                            <a:schemeClr val="lt1"/>
                          </a:solidFill>
                          <a:latin typeface="Inter Medium"/>
                          <a:ea typeface="Inter Medium"/>
                          <a:cs typeface="Inter Medium"/>
                          <a:sym typeface="Inter Medium"/>
                        </a:rPr>
                        <a:t>Backend</a:t>
                      </a:r>
                      <a:endParaRPr sz="2400" b="1" dirty="0">
                        <a:solidFill>
                          <a:schemeClr val="lt1"/>
                        </a:solidFill>
                        <a:latin typeface="Inter Medium"/>
                        <a:ea typeface="Inter Medium"/>
                        <a:cs typeface="Inter Medium"/>
                        <a:sym typeface="Inter Medium"/>
                      </a:endParaRPr>
                    </a:p>
                  </a:txBody>
                  <a:tcPr marL="121900" marR="121900" marT="91433" marB="9143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400" b="1" dirty="0">
                          <a:solidFill>
                            <a:schemeClr val="lt1"/>
                          </a:solidFill>
                          <a:latin typeface="Inter Medium"/>
                          <a:ea typeface="Inter Medium"/>
                          <a:cs typeface="Inter Medium"/>
                          <a:sym typeface="Inter Medium"/>
                        </a:rPr>
                        <a:t>DB</a:t>
                      </a:r>
                      <a:endParaRPr sz="2400" b="1" dirty="0">
                        <a:solidFill>
                          <a:schemeClr val="lt1"/>
                        </a:solidFill>
                        <a:latin typeface="Inter Medium"/>
                        <a:ea typeface="Inter Medium"/>
                        <a:cs typeface="Inter Medium"/>
                        <a:sym typeface="Inter Medium"/>
                      </a:endParaRPr>
                    </a:p>
                  </a:txBody>
                  <a:tcPr marL="121900" marR="121900" marT="91433" marB="9143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010538">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HTML </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Flutter</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Spring boot</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MongoDB </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1010538">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Bootstrap </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Dart </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Keycloak</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Postgresql</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1010538">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CSS</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endParaRPr lang="fr-F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9FCFE"/>
                    </a:solidFill>
                  </a:tcPr>
                </a:tc>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JAVA </a:t>
                      </a:r>
                      <a:endParaRP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endParaRP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DF5FC"/>
                    </a:solidFill>
                  </a:tcPr>
                </a:tc>
                <a:extLst>
                  <a:ext uri="{0D108BD9-81ED-4DB2-BD59-A6C34878D82A}">
                    <a16:rowId xmlns:a16="http://schemas.microsoft.com/office/drawing/2014/main" val="10003"/>
                  </a:ext>
                </a:extLst>
              </a:tr>
              <a:tr h="1010538">
                <a:tc>
                  <a:txBody>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  jquery </a:t>
                      </a:r>
                      <a:endParaRPr sz="1600" b="1" dirty="0">
                        <a:solidFill>
                          <a:schemeClr val="dk1"/>
                        </a:solidFill>
                        <a:latin typeface="Roboto"/>
                        <a:ea typeface="Roboto"/>
                        <a:cs typeface="Roboto"/>
                        <a:sym typeface="Roboto"/>
                      </a:endParaRPr>
                    </a:p>
                  </a:txBody>
                  <a:tcPr marL="0" marR="0" marT="0" marB="0"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lang="fr-F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9FCFE"/>
                    </a:solidFill>
                  </a:tcPr>
                </a:tc>
                <a:tc>
                  <a:txBody>
                    <a:bodyPr/>
                    <a:lstStyle/>
                    <a:p>
                      <a:pPr marL="0" lvl="0" indent="0" algn="l" rtl="0">
                        <a:spcBef>
                          <a:spcPts val="0"/>
                        </a:spcBef>
                        <a:spcAft>
                          <a:spcPts val="0"/>
                        </a:spcAft>
                        <a:buNone/>
                      </a:pPr>
                      <a:r>
                        <a:rPr lang="fr-FR" sz="1600" b="1" dirty="0">
                          <a:solidFill>
                            <a:schemeClr val="dk1"/>
                          </a:solidFill>
                          <a:latin typeface="Roboto"/>
                          <a:ea typeface="Roboto"/>
                          <a:cs typeface="Roboto"/>
                          <a:sym typeface="Roboto"/>
                        </a:rPr>
                        <a:t>  Docker </a:t>
                      </a:r>
                      <a:endParaRP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600" b="1"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DF5FC"/>
                    </a:solidFill>
                  </a:tcPr>
                </a:tc>
                <a:extLst>
                  <a:ext uri="{0D108BD9-81ED-4DB2-BD59-A6C34878D82A}">
                    <a16:rowId xmlns:a16="http://schemas.microsoft.com/office/drawing/2014/main" val="10004"/>
                  </a:ext>
                </a:extLst>
              </a:tr>
            </a:tbl>
          </a:graphicData>
        </a:graphic>
      </p:graphicFrame>
      <p:pic>
        <p:nvPicPr>
          <p:cNvPr id="4" name="Image 3">
            <a:extLst>
              <a:ext uri="{FF2B5EF4-FFF2-40B4-BE49-F238E27FC236}">
                <a16:creationId xmlns:a16="http://schemas.microsoft.com/office/drawing/2014/main" id="{80E00551-AAB4-4DF2-B10E-9F89D111E98E}"/>
              </a:ext>
            </a:extLst>
          </p:cNvPr>
          <p:cNvPicPr/>
          <p:nvPr/>
        </p:nvPicPr>
        <p:blipFill>
          <a:blip r:embed="rId3"/>
          <a:stretch>
            <a:fillRect/>
          </a:stretch>
        </p:blipFill>
        <p:spPr>
          <a:xfrm>
            <a:off x="5386048" y="2286789"/>
            <a:ext cx="628519" cy="834783"/>
          </a:xfrm>
          <a:prstGeom prst="rect">
            <a:avLst/>
          </a:prstGeom>
        </p:spPr>
      </p:pic>
      <p:pic>
        <p:nvPicPr>
          <p:cNvPr id="5" name="Image 4">
            <a:extLst>
              <a:ext uri="{FF2B5EF4-FFF2-40B4-BE49-F238E27FC236}">
                <a16:creationId xmlns:a16="http://schemas.microsoft.com/office/drawing/2014/main" id="{36BA503F-735F-42C3-95C7-D8AD7E23047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0625" y="2286789"/>
            <a:ext cx="836930" cy="836930"/>
          </a:xfrm>
          <a:prstGeom prst="rect">
            <a:avLst/>
          </a:prstGeom>
          <a:noFill/>
          <a:ln>
            <a:noFill/>
          </a:ln>
        </p:spPr>
      </p:pic>
      <p:pic>
        <p:nvPicPr>
          <p:cNvPr id="6" name="Image 5">
            <a:extLst>
              <a:ext uri="{FF2B5EF4-FFF2-40B4-BE49-F238E27FC236}">
                <a16:creationId xmlns:a16="http://schemas.microsoft.com/office/drawing/2014/main" id="{77DB0215-78E5-405C-B074-F0DC992C898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3305" y="3242157"/>
            <a:ext cx="984250" cy="984250"/>
          </a:xfrm>
          <a:prstGeom prst="rect">
            <a:avLst/>
          </a:prstGeom>
          <a:noFill/>
          <a:ln>
            <a:noFill/>
          </a:ln>
        </p:spPr>
      </p:pic>
      <p:pic>
        <p:nvPicPr>
          <p:cNvPr id="7" name="Image 6">
            <a:extLst>
              <a:ext uri="{FF2B5EF4-FFF2-40B4-BE49-F238E27FC236}">
                <a16:creationId xmlns:a16="http://schemas.microsoft.com/office/drawing/2014/main" id="{1698E13E-778E-4616-BFF9-0EC86CE7F3A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6048" y="3316890"/>
            <a:ext cx="791383" cy="834783"/>
          </a:xfrm>
          <a:prstGeom prst="rect">
            <a:avLst/>
          </a:prstGeom>
          <a:noFill/>
          <a:ln>
            <a:noFill/>
          </a:ln>
        </p:spPr>
      </p:pic>
      <p:pic>
        <p:nvPicPr>
          <p:cNvPr id="8" name="Image 7">
            <a:extLst>
              <a:ext uri="{FF2B5EF4-FFF2-40B4-BE49-F238E27FC236}">
                <a16:creationId xmlns:a16="http://schemas.microsoft.com/office/drawing/2014/main" id="{B4FFD634-6A86-4D8F-AE39-763A6995FC0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5397" y="4344845"/>
            <a:ext cx="522879" cy="784203"/>
          </a:xfrm>
          <a:prstGeom prst="rect">
            <a:avLst/>
          </a:prstGeom>
          <a:noFill/>
          <a:ln>
            <a:noFill/>
          </a:ln>
        </p:spPr>
      </p:pic>
      <p:pic>
        <p:nvPicPr>
          <p:cNvPr id="10" name="Image 9">
            <a:extLst>
              <a:ext uri="{FF2B5EF4-FFF2-40B4-BE49-F238E27FC236}">
                <a16:creationId xmlns:a16="http://schemas.microsoft.com/office/drawing/2014/main" id="{3C9D5CB1-E34A-4962-9B34-3AC18ADAEA2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61556" y="3347546"/>
            <a:ext cx="758389" cy="784203"/>
          </a:xfrm>
          <a:prstGeom prst="rect">
            <a:avLst/>
          </a:prstGeom>
          <a:noFill/>
          <a:ln>
            <a:noFill/>
          </a:ln>
        </p:spPr>
      </p:pic>
      <p:pic>
        <p:nvPicPr>
          <p:cNvPr id="11" name="Image 10">
            <a:extLst>
              <a:ext uri="{FF2B5EF4-FFF2-40B4-BE49-F238E27FC236}">
                <a16:creationId xmlns:a16="http://schemas.microsoft.com/office/drawing/2014/main" id="{20035B86-54C7-4021-AED4-211CE01D9D04}"/>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62731" y="2204117"/>
            <a:ext cx="1000125" cy="1000125"/>
          </a:xfrm>
          <a:prstGeom prst="rect">
            <a:avLst/>
          </a:prstGeom>
          <a:noFill/>
          <a:ln>
            <a:noFill/>
          </a:ln>
        </p:spPr>
      </p:pic>
      <p:pic>
        <p:nvPicPr>
          <p:cNvPr id="3" name="Image 2">
            <a:extLst>
              <a:ext uri="{FF2B5EF4-FFF2-40B4-BE49-F238E27FC236}">
                <a16:creationId xmlns:a16="http://schemas.microsoft.com/office/drawing/2014/main" id="{DB2028B0-DBF8-4244-9472-289AAB471C6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2831646" y="3347546"/>
            <a:ext cx="915666" cy="727446"/>
          </a:xfrm>
          <a:prstGeom prst="rect">
            <a:avLst/>
          </a:prstGeom>
        </p:spPr>
      </p:pic>
      <p:pic>
        <p:nvPicPr>
          <p:cNvPr id="15" name="Image 14">
            <a:extLst>
              <a:ext uri="{FF2B5EF4-FFF2-40B4-BE49-F238E27FC236}">
                <a16:creationId xmlns:a16="http://schemas.microsoft.com/office/drawing/2014/main" id="{D318A97E-485B-46FB-AB40-018EE7FB841E}"/>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 xmlns:a1611="http://schemas.microsoft.com/office/drawing/2016/11/main" r:id="rId13"/>
              </a:ext>
            </a:extLst>
          </a:blip>
          <a:stretch>
            <a:fillRect/>
          </a:stretch>
        </p:blipFill>
        <p:spPr>
          <a:xfrm>
            <a:off x="2870691" y="4344845"/>
            <a:ext cx="784203" cy="784203"/>
          </a:xfrm>
          <a:prstGeom prst="rect">
            <a:avLst/>
          </a:prstGeom>
        </p:spPr>
      </p:pic>
      <p:pic>
        <p:nvPicPr>
          <p:cNvPr id="19" name="Image 18">
            <a:extLst>
              <a:ext uri="{FF2B5EF4-FFF2-40B4-BE49-F238E27FC236}">
                <a16:creationId xmlns:a16="http://schemas.microsoft.com/office/drawing/2014/main" id="{F211D0DB-58CC-4768-98B0-76D40E99A504}"/>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800000" flipV="1">
            <a:off x="10133769" y="2286789"/>
            <a:ext cx="1237021" cy="834783"/>
          </a:xfrm>
          <a:prstGeom prst="rect">
            <a:avLst/>
          </a:prstGeom>
          <a:noFill/>
          <a:ln>
            <a:noFill/>
          </a:ln>
        </p:spPr>
      </p:pic>
      <p:pic>
        <p:nvPicPr>
          <p:cNvPr id="20" name="Image 19">
            <a:extLst>
              <a:ext uri="{FF2B5EF4-FFF2-40B4-BE49-F238E27FC236}">
                <a16:creationId xmlns:a16="http://schemas.microsoft.com/office/drawing/2014/main" id="{342026B0-980C-41AD-BB85-87523A63BFD6}"/>
              </a:ext>
            </a:extLst>
          </p:cNvPr>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1646" y="5377682"/>
            <a:ext cx="915666" cy="784203"/>
          </a:xfrm>
          <a:prstGeom prst="rect">
            <a:avLst/>
          </a:prstGeom>
          <a:noFill/>
          <a:ln>
            <a:noFill/>
          </a:ln>
        </p:spPr>
      </p:pic>
      <p:pic>
        <p:nvPicPr>
          <p:cNvPr id="21" name="Image 20" descr="Docker full logo transparent PNG - StickPNG">
            <a:extLst>
              <a:ext uri="{FF2B5EF4-FFF2-40B4-BE49-F238E27FC236}">
                <a16:creationId xmlns:a16="http://schemas.microsoft.com/office/drawing/2014/main" id="{968BA33D-C7D7-4F02-BB74-B4BFFC6E2043}"/>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65700" y="5243449"/>
            <a:ext cx="906780" cy="906780"/>
          </a:xfrm>
          <a:prstGeom prst="rect">
            <a:avLst/>
          </a:prstGeom>
          <a:noFill/>
          <a:ln>
            <a:noFill/>
          </a:ln>
        </p:spPr>
      </p:pic>
      <p:sp>
        <p:nvSpPr>
          <p:cNvPr id="16" name="Ellipse 15">
            <a:extLst>
              <a:ext uri="{FF2B5EF4-FFF2-40B4-BE49-F238E27FC236}">
                <a16:creationId xmlns:a16="http://schemas.microsoft.com/office/drawing/2014/main" id="{B0539B2D-530B-4167-AE57-DF5977C11905}"/>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26</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1"/>
          <p:cNvSpPr txBox="1">
            <a:spLocks noGrp="1"/>
          </p:cNvSpPr>
          <p:nvPr>
            <p:ph type="title"/>
          </p:nvPr>
        </p:nvSpPr>
        <p:spPr>
          <a:xfrm>
            <a:off x="2653164" y="2923462"/>
            <a:ext cx="6885672" cy="1011076"/>
          </a:xfrm>
          <a:prstGeom prst="rect">
            <a:avLst/>
          </a:prstGeom>
        </p:spPr>
        <p:txBody>
          <a:bodyPr spcFirstLastPara="1" wrap="square" lIns="121900" tIns="121900" rIns="121900" bIns="121900" anchor="t" anchorCtr="0">
            <a:noAutofit/>
          </a:bodyPr>
          <a:lstStyle/>
          <a:p>
            <a:r>
              <a:rPr lang="en-US" sz="4400" b="1" dirty="0">
                <a:latin typeface="Roboto" panose="02000000000000000000" pitchFamily="2" charset="0"/>
                <a:ea typeface="Roboto" panose="02000000000000000000" pitchFamily="2" charset="0"/>
              </a:rPr>
              <a:t>“SMARTLAB” architecture </a:t>
            </a:r>
            <a:endParaRPr sz="4400" b="1" dirty="0">
              <a:latin typeface="Roboto" panose="02000000000000000000" pitchFamily="2" charset="0"/>
              <a:ea typeface="Roboto" panose="02000000000000000000" pitchFamily="2" charset="0"/>
            </a:endParaRPr>
          </a:p>
        </p:txBody>
      </p:sp>
      <p:sp>
        <p:nvSpPr>
          <p:cNvPr id="3" name="Ellipse 2">
            <a:extLst>
              <a:ext uri="{FF2B5EF4-FFF2-40B4-BE49-F238E27FC236}">
                <a16:creationId xmlns:a16="http://schemas.microsoft.com/office/drawing/2014/main" id="{E2D040DB-C0A5-4716-B8FD-38D7B19E8785}"/>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27</a:t>
            </a:r>
          </a:p>
        </p:txBody>
      </p:sp>
    </p:spTree>
    <p:extLst>
      <p:ext uri="{BB962C8B-B14F-4D97-AF65-F5344CB8AC3E}">
        <p14:creationId xmlns:p14="http://schemas.microsoft.com/office/powerpoint/2010/main" val="2745471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4" name="Image 3">
            <a:extLst>
              <a:ext uri="{FF2B5EF4-FFF2-40B4-BE49-F238E27FC236}">
                <a16:creationId xmlns:a16="http://schemas.microsoft.com/office/drawing/2014/main" id="{B364C2D5-D94C-48B1-B5E4-A7131D1C4B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488" y="249091"/>
            <a:ext cx="10787975" cy="6385218"/>
          </a:xfrm>
          <a:prstGeom prst="rect">
            <a:avLst/>
          </a:prstGeom>
        </p:spPr>
      </p:pic>
      <p:sp>
        <p:nvSpPr>
          <p:cNvPr id="3" name="Ellipse 2">
            <a:extLst>
              <a:ext uri="{FF2B5EF4-FFF2-40B4-BE49-F238E27FC236}">
                <a16:creationId xmlns:a16="http://schemas.microsoft.com/office/drawing/2014/main" id="{A84E282D-2E4D-41B9-A062-CBB5EEDBAA0F}"/>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28</a:t>
            </a:r>
          </a:p>
        </p:txBody>
      </p:sp>
      <p:sp>
        <p:nvSpPr>
          <p:cNvPr id="5" name="Google Shape;593;p31">
            <a:extLst>
              <a:ext uri="{FF2B5EF4-FFF2-40B4-BE49-F238E27FC236}">
                <a16:creationId xmlns:a16="http://schemas.microsoft.com/office/drawing/2014/main" id="{A29EA66F-237A-4750-9FB9-2AEAA58F2069}"/>
              </a:ext>
            </a:extLst>
          </p:cNvPr>
          <p:cNvSpPr txBox="1">
            <a:spLocks noGrp="1"/>
          </p:cNvSpPr>
          <p:nvPr>
            <p:ph type="title"/>
          </p:nvPr>
        </p:nvSpPr>
        <p:spPr>
          <a:xfrm>
            <a:off x="7695561" y="503091"/>
            <a:ext cx="2901319" cy="1173310"/>
          </a:xfrm>
          <a:prstGeom prst="rect">
            <a:avLst/>
          </a:prstGeom>
        </p:spPr>
        <p:txBody>
          <a:bodyPr spcFirstLastPara="1" wrap="square" lIns="121900" tIns="121900" rIns="121900" bIns="121900" anchor="t" anchorCtr="0">
            <a:noAutofit/>
          </a:bodyPr>
          <a:lstStyle/>
          <a:p>
            <a:pPr algn="ctr"/>
            <a:r>
              <a:rPr lang="en-US" sz="3200" b="1" dirty="0">
                <a:latin typeface="Roboto" panose="02000000000000000000" pitchFamily="2" charset="0"/>
                <a:ea typeface="Roboto" panose="02000000000000000000" pitchFamily="2" charset="0"/>
              </a:rPr>
              <a:t>“SMARTLAB”    architecture </a:t>
            </a:r>
            <a:endParaRPr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58841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1"/>
          <p:cNvSpPr txBox="1">
            <a:spLocks noGrp="1"/>
          </p:cNvSpPr>
          <p:nvPr>
            <p:ph type="title"/>
          </p:nvPr>
        </p:nvSpPr>
        <p:spPr>
          <a:xfrm>
            <a:off x="3535995" y="2923462"/>
            <a:ext cx="5120009" cy="1011076"/>
          </a:xfrm>
          <a:prstGeom prst="rect">
            <a:avLst/>
          </a:prstGeom>
        </p:spPr>
        <p:txBody>
          <a:bodyPr spcFirstLastPara="1" wrap="square" lIns="121900" tIns="121900" rIns="121900" bIns="121900" anchor="t" anchorCtr="0">
            <a:noAutofit/>
          </a:bodyPr>
          <a:lstStyle/>
          <a:p>
            <a:r>
              <a:rPr lang="fr-FR" sz="4400" b="1" dirty="0">
                <a:latin typeface="Roboto" panose="02000000000000000000" pitchFamily="2" charset="0"/>
                <a:ea typeface="Roboto" panose="02000000000000000000" pitchFamily="2" charset="0"/>
              </a:rPr>
              <a:t>Video Presentation</a:t>
            </a:r>
            <a:endParaRPr sz="4400" b="1" dirty="0">
              <a:latin typeface="Roboto" panose="02000000000000000000" pitchFamily="2" charset="0"/>
              <a:ea typeface="Roboto" panose="02000000000000000000" pitchFamily="2" charset="0"/>
            </a:endParaRPr>
          </a:p>
        </p:txBody>
      </p:sp>
      <p:sp>
        <p:nvSpPr>
          <p:cNvPr id="3" name="Ellipse 2">
            <a:extLst>
              <a:ext uri="{FF2B5EF4-FFF2-40B4-BE49-F238E27FC236}">
                <a16:creationId xmlns:a16="http://schemas.microsoft.com/office/drawing/2014/main" id="{E2D040DB-C0A5-4716-B8FD-38D7B19E8785}"/>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29</a:t>
            </a:r>
          </a:p>
        </p:txBody>
      </p:sp>
    </p:spTree>
    <p:extLst>
      <p:ext uri="{BB962C8B-B14F-4D97-AF65-F5344CB8AC3E}">
        <p14:creationId xmlns:p14="http://schemas.microsoft.com/office/powerpoint/2010/main" val="2994615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03</a:t>
            </a:r>
          </a:p>
        </p:txBody>
      </p:sp>
      <p:sp>
        <p:nvSpPr>
          <p:cNvPr id="80" name="Google Shape;583;p30"/>
          <p:cNvSpPr txBox="1">
            <a:spLocks noGrp="1"/>
          </p:cNvSpPr>
          <p:nvPr>
            <p:ph type="subTitle" idx="1"/>
          </p:nvPr>
        </p:nvSpPr>
        <p:spPr>
          <a:xfrm>
            <a:off x="1485984" y="2718070"/>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000000"/>
                </a:solidFill>
              </a:rPr>
              <a:t>Introduction</a:t>
            </a:r>
            <a:endParaRPr b="1" dirty="0">
              <a:solidFill>
                <a:srgbClr val="000000"/>
              </a:solidFill>
            </a:endParaRPr>
          </a:p>
        </p:txBody>
      </p:sp>
      <p:sp>
        <p:nvSpPr>
          <p:cNvPr id="81" name="Google Shape;584;p30"/>
          <p:cNvSpPr txBox="1">
            <a:spLocks/>
          </p:cNvSpPr>
          <p:nvPr/>
        </p:nvSpPr>
        <p:spPr>
          <a:xfrm>
            <a:off x="4026846" y="2718070"/>
            <a:ext cx="206915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latin typeface="Roboto" panose="02000000000000000000" pitchFamily="2" charset="0"/>
                <a:ea typeface="Roboto" panose="02000000000000000000" pitchFamily="2" charset="0"/>
              </a:rPr>
              <a:t>Existing models</a:t>
            </a:r>
            <a:endParaRPr lang="en-GB" b="1" kern="0" dirty="0"/>
          </a:p>
        </p:txBody>
      </p:sp>
      <p:sp>
        <p:nvSpPr>
          <p:cNvPr id="82" name="Google Shape;585;p30"/>
          <p:cNvSpPr txBox="1">
            <a:spLocks/>
          </p:cNvSpPr>
          <p:nvPr/>
        </p:nvSpPr>
        <p:spPr>
          <a:xfrm>
            <a:off x="6565622" y="2718070"/>
            <a:ext cx="19569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Modelization</a:t>
            </a:r>
          </a:p>
        </p:txBody>
      </p:sp>
      <p:sp>
        <p:nvSpPr>
          <p:cNvPr id="83" name="Google Shape;586;p30"/>
          <p:cNvSpPr txBox="1">
            <a:spLocks/>
          </p:cNvSpPr>
          <p:nvPr/>
        </p:nvSpPr>
        <p:spPr>
          <a:xfrm>
            <a:off x="1485983" y="4172870"/>
            <a:ext cx="2150595"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Implementation</a:t>
            </a:r>
            <a:endParaRPr lang="en-GB" b="1" kern="0" dirty="0"/>
          </a:p>
        </p:txBody>
      </p:sp>
      <p:sp>
        <p:nvSpPr>
          <p:cNvPr id="84" name="Google Shape;587;p30"/>
          <p:cNvSpPr txBox="1">
            <a:spLocks/>
          </p:cNvSpPr>
          <p:nvPr/>
        </p:nvSpPr>
        <p:spPr>
          <a:xfrm>
            <a:off x="4026858" y="4172870"/>
            <a:ext cx="3757646"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Conclusion and perspectives</a:t>
            </a:r>
          </a:p>
        </p:txBody>
      </p:sp>
      <p:sp>
        <p:nvSpPr>
          <p:cNvPr id="51" name="Ellipse 50">
            <a:extLst>
              <a:ext uri="{FF2B5EF4-FFF2-40B4-BE49-F238E27FC236}">
                <a16:creationId xmlns:a16="http://schemas.microsoft.com/office/drawing/2014/main" id="{87995AD2-F711-48FE-AD5A-E0B67F11DD3B}"/>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303144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xEl>
                                              <p:pRg st="0" end="0"/>
                                            </p:txEl>
                                          </p:spTgt>
                                        </p:tgtEl>
                                        <p:attrNameLst>
                                          <p:attrName>style.visibility</p:attrName>
                                        </p:attrNameLst>
                                      </p:cBhvr>
                                      <p:to>
                                        <p:strVal val="visible"/>
                                      </p:to>
                                    </p:set>
                                    <p:animEffect transition="in" filter="fade">
                                      <p:cBhvr>
                                        <p:cTn id="10" dur="500"/>
                                        <p:tgtEl>
                                          <p:spTgt spid="8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p:bldP spid="80" grpId="0" build="p"/>
      <p:bldP spid="81" grpId="0"/>
      <p:bldP spid="82" grpId="0"/>
      <p:bldP spid="83" grpId="0"/>
      <p:bldP spid="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1" name="Ellipse 40">
            <a:extLst>
              <a:ext uri="{FF2B5EF4-FFF2-40B4-BE49-F238E27FC236}">
                <a16:creationId xmlns:a16="http://schemas.microsoft.com/office/drawing/2014/main" id="{9D6E16CF-D1D8-4399-A907-95A404C0896E}"/>
              </a:ext>
            </a:extLst>
          </p:cNvPr>
          <p:cNvSpPr/>
          <p:nvPr/>
        </p:nvSpPr>
        <p:spPr>
          <a:xfrm>
            <a:off x="11582085" y="6298607"/>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30</a:t>
            </a:r>
          </a:p>
        </p:txBody>
      </p:sp>
      <p:pic>
        <p:nvPicPr>
          <p:cNvPr id="3" name="final project vedio 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627" y="313824"/>
            <a:ext cx="11141456" cy="6267069"/>
          </a:xfrm>
          <a:prstGeom prst="rect">
            <a:avLst/>
          </a:prstGeom>
        </p:spPr>
      </p:pic>
    </p:spTree>
    <p:extLst>
      <p:ext uri="{BB962C8B-B14F-4D97-AF65-F5344CB8AC3E}">
        <p14:creationId xmlns:p14="http://schemas.microsoft.com/office/powerpoint/2010/main" val="705535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b="1"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rgbClr val="FF0000"/>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03</a:t>
            </a:r>
          </a:p>
        </p:txBody>
      </p:sp>
      <p:sp>
        <p:nvSpPr>
          <p:cNvPr id="80" name="Google Shape;583;p30"/>
          <p:cNvSpPr txBox="1">
            <a:spLocks noGrp="1"/>
          </p:cNvSpPr>
          <p:nvPr>
            <p:ph type="subTitle" idx="1"/>
          </p:nvPr>
        </p:nvSpPr>
        <p:spPr>
          <a:xfrm>
            <a:off x="1485984" y="2718070"/>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Introduction</a:t>
            </a:r>
            <a:endParaRPr b="1" dirty="0"/>
          </a:p>
        </p:txBody>
      </p:sp>
      <p:sp>
        <p:nvSpPr>
          <p:cNvPr id="81" name="Google Shape;584;p30"/>
          <p:cNvSpPr txBox="1">
            <a:spLocks/>
          </p:cNvSpPr>
          <p:nvPr/>
        </p:nvSpPr>
        <p:spPr>
          <a:xfrm>
            <a:off x="4026846" y="2718070"/>
            <a:ext cx="206915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latin typeface="Roboto" panose="02000000000000000000" pitchFamily="2" charset="0"/>
                <a:ea typeface="Roboto" panose="02000000000000000000" pitchFamily="2" charset="0"/>
              </a:rPr>
              <a:t>Existing models</a:t>
            </a:r>
            <a:endParaRPr lang="en-GB" b="1" kern="0" dirty="0"/>
          </a:p>
        </p:txBody>
      </p:sp>
      <p:sp>
        <p:nvSpPr>
          <p:cNvPr id="82" name="Google Shape;585;p30"/>
          <p:cNvSpPr txBox="1">
            <a:spLocks/>
          </p:cNvSpPr>
          <p:nvPr/>
        </p:nvSpPr>
        <p:spPr>
          <a:xfrm>
            <a:off x="6565622" y="2718070"/>
            <a:ext cx="19569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Modelization</a:t>
            </a:r>
          </a:p>
        </p:txBody>
      </p:sp>
      <p:sp>
        <p:nvSpPr>
          <p:cNvPr id="83" name="Google Shape;586;p30"/>
          <p:cNvSpPr txBox="1">
            <a:spLocks/>
          </p:cNvSpPr>
          <p:nvPr/>
        </p:nvSpPr>
        <p:spPr>
          <a:xfrm>
            <a:off x="1485983" y="4172870"/>
            <a:ext cx="207702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Implementation</a:t>
            </a:r>
            <a:endParaRPr lang="en-GB" b="1" kern="0" dirty="0"/>
          </a:p>
        </p:txBody>
      </p:sp>
      <p:sp>
        <p:nvSpPr>
          <p:cNvPr id="84" name="Google Shape;587;p30"/>
          <p:cNvSpPr txBox="1">
            <a:spLocks/>
          </p:cNvSpPr>
          <p:nvPr/>
        </p:nvSpPr>
        <p:spPr>
          <a:xfrm>
            <a:off x="4026858" y="4172870"/>
            <a:ext cx="472016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400" b="1" kern="0" dirty="0">
                <a:solidFill>
                  <a:srgbClr val="FF0000"/>
                </a:solidFill>
              </a:rPr>
              <a:t>Conclusion and perspectives</a:t>
            </a:r>
          </a:p>
        </p:txBody>
      </p:sp>
      <p:sp>
        <p:nvSpPr>
          <p:cNvPr id="51" name="Ellipse 50">
            <a:extLst>
              <a:ext uri="{FF2B5EF4-FFF2-40B4-BE49-F238E27FC236}">
                <a16:creationId xmlns:a16="http://schemas.microsoft.com/office/drawing/2014/main" id="{5E0B71DA-FF37-475D-9AAE-5E016A4DFDC3}"/>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31</a:t>
            </a:r>
          </a:p>
        </p:txBody>
      </p:sp>
    </p:spTree>
    <p:extLst>
      <p:ext uri="{BB962C8B-B14F-4D97-AF65-F5344CB8AC3E}">
        <p14:creationId xmlns:p14="http://schemas.microsoft.com/office/powerpoint/2010/main" val="2297795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39"/>
          <p:cNvSpPr txBox="1">
            <a:spLocks noGrp="1"/>
          </p:cNvSpPr>
          <p:nvPr>
            <p:ph type="body" idx="1"/>
          </p:nvPr>
        </p:nvSpPr>
        <p:spPr>
          <a:xfrm>
            <a:off x="1255985" y="2077585"/>
            <a:ext cx="9680027" cy="3621951"/>
          </a:xfrm>
          <a:prstGeom prst="rect">
            <a:avLst/>
          </a:prstGeom>
        </p:spPr>
        <p:txBody>
          <a:bodyPr spcFirstLastPara="1" wrap="square" lIns="121900" tIns="121900" rIns="121900" bIns="121900" anchor="t" anchorCtr="0">
            <a:noAutofit/>
          </a:bodyPr>
          <a:lstStyle/>
          <a:p>
            <a:pPr marL="0" indent="0" algn="just">
              <a:buNone/>
            </a:pPr>
            <a:r>
              <a:rPr lang="en-US" sz="1800" dirty="0"/>
              <a:t>	In this work, we developed a mobile &amp; web application, named 'SMARTLAB', based on a Microservices Architecture, which handle the subcontracting problems in laboratories of medical analysis. </a:t>
            </a:r>
          </a:p>
          <a:p>
            <a:pPr marL="0" indent="0" algn="just">
              <a:buNone/>
            </a:pPr>
            <a:endParaRPr lang="en-US" sz="1800" dirty="0"/>
          </a:p>
          <a:p>
            <a:pPr marL="0" indent="0" algn="just">
              <a:buNone/>
            </a:pPr>
            <a:r>
              <a:rPr lang="en-US" sz="1800" dirty="0"/>
              <a:t>	This application is capable of guaranteeing good communication and interaction between different laboratories and between managers and employees. Besides, it can be used anytime, anywhere with ease and confidence. </a:t>
            </a:r>
          </a:p>
          <a:p>
            <a:pPr marL="0" indent="0" algn="just">
              <a:buNone/>
            </a:pPr>
            <a:endParaRPr lang="en-US" sz="1800" dirty="0"/>
          </a:p>
          <a:p>
            <a:pPr marL="0" indent="0" algn="just">
              <a:buNone/>
            </a:pPr>
            <a:r>
              <a:rPr lang="en-US" sz="1800" dirty="0"/>
              <a:t>	This project has been very beneficial to us, because we have enriched our knowledge on both levels: theoretical and practical. It also allowed us to discover and acquire new knowledge in mobile &amp; web development, and also to explore new concepts such as microservices architecture, cloud, containerization, etc.</a:t>
            </a:r>
            <a:endParaRPr sz="1800" dirty="0"/>
          </a:p>
        </p:txBody>
      </p:sp>
      <p:sp>
        <p:nvSpPr>
          <p:cNvPr id="699" name="Google Shape;699;p39"/>
          <p:cNvSpPr txBox="1">
            <a:spLocks noGrp="1"/>
          </p:cNvSpPr>
          <p:nvPr>
            <p:ph type="title"/>
          </p:nvPr>
        </p:nvSpPr>
        <p:spPr>
          <a:xfrm>
            <a:off x="4679888" y="1074384"/>
            <a:ext cx="2832219" cy="700983"/>
          </a:xfrm>
          <a:prstGeom prst="rect">
            <a:avLst/>
          </a:prstGeom>
        </p:spPr>
        <p:txBody>
          <a:bodyPr spcFirstLastPara="1" wrap="square" lIns="121900" tIns="121900" rIns="121900" bIns="121900" anchor="b" anchorCtr="0">
            <a:noAutofit/>
          </a:bodyPr>
          <a:lstStyle/>
          <a:p>
            <a:r>
              <a:rPr lang="fr-FR" sz="4000" b="1" dirty="0">
                <a:latin typeface="Roboto" panose="02000000000000000000" pitchFamily="2" charset="0"/>
                <a:ea typeface="Roboto" panose="02000000000000000000" pitchFamily="2" charset="0"/>
              </a:rPr>
              <a:t>Conclusion</a:t>
            </a:r>
            <a:endParaRPr sz="4000" dirty="0">
              <a:latin typeface="Roboto" panose="02000000000000000000" pitchFamily="2" charset="0"/>
              <a:ea typeface="Roboto" panose="02000000000000000000" pitchFamily="2" charset="0"/>
            </a:endParaRPr>
          </a:p>
        </p:txBody>
      </p:sp>
      <p:grpSp>
        <p:nvGrpSpPr>
          <p:cNvPr id="700" name="Google Shape;700;p39"/>
          <p:cNvGrpSpPr/>
          <p:nvPr/>
        </p:nvGrpSpPr>
        <p:grpSpPr>
          <a:xfrm flipH="1">
            <a:off x="-876727" y="3888561"/>
            <a:ext cx="1906897" cy="5557243"/>
            <a:chOff x="1390925" y="3395775"/>
            <a:chExt cx="490575" cy="1429675"/>
          </a:xfrm>
        </p:grpSpPr>
        <p:sp>
          <p:nvSpPr>
            <p:cNvPr id="701" name="Google Shape;701;p39"/>
            <p:cNvSpPr/>
            <p:nvPr/>
          </p:nvSpPr>
          <p:spPr>
            <a:xfrm>
              <a:off x="1390925" y="4262550"/>
              <a:ext cx="490575" cy="562900"/>
            </a:xfrm>
            <a:custGeom>
              <a:avLst/>
              <a:gdLst/>
              <a:ahLst/>
              <a:cxnLst/>
              <a:rect l="l" t="t" r="r" b="b"/>
              <a:pathLst>
                <a:path w="19623" h="22516" extrusionOk="0">
                  <a:moveTo>
                    <a:pt x="1" y="1"/>
                  </a:moveTo>
                  <a:lnTo>
                    <a:pt x="1" y="2894"/>
                  </a:lnTo>
                  <a:lnTo>
                    <a:pt x="19622" y="22516"/>
                  </a:lnTo>
                  <a:lnTo>
                    <a:pt x="19622" y="19622"/>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2" name="Google Shape;702;p39"/>
            <p:cNvSpPr/>
            <p:nvPr/>
          </p:nvSpPr>
          <p:spPr>
            <a:xfrm>
              <a:off x="1390925" y="4118200"/>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3" name="Google Shape;703;p39"/>
            <p:cNvSpPr/>
            <p:nvPr/>
          </p:nvSpPr>
          <p:spPr>
            <a:xfrm>
              <a:off x="1390925" y="397382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4" name="Google Shape;704;p39"/>
            <p:cNvSpPr/>
            <p:nvPr/>
          </p:nvSpPr>
          <p:spPr>
            <a:xfrm>
              <a:off x="1390925" y="3829175"/>
              <a:ext cx="490575" cy="562600"/>
            </a:xfrm>
            <a:custGeom>
              <a:avLst/>
              <a:gdLst/>
              <a:ahLst/>
              <a:cxnLst/>
              <a:rect l="l" t="t" r="r" b="b"/>
              <a:pathLst>
                <a:path w="19623" h="22504" extrusionOk="0">
                  <a:moveTo>
                    <a:pt x="1" y="0"/>
                  </a:moveTo>
                  <a:lnTo>
                    <a:pt x="1" y="2894"/>
                  </a:lnTo>
                  <a:lnTo>
                    <a:pt x="19622" y="22503"/>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5" name="Google Shape;705;p39"/>
            <p:cNvSpPr/>
            <p:nvPr/>
          </p:nvSpPr>
          <p:spPr>
            <a:xfrm>
              <a:off x="1390925" y="3684800"/>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6" name="Google Shape;706;p39"/>
            <p:cNvSpPr/>
            <p:nvPr/>
          </p:nvSpPr>
          <p:spPr>
            <a:xfrm>
              <a:off x="1390925" y="3540150"/>
              <a:ext cx="490575" cy="562900"/>
            </a:xfrm>
            <a:custGeom>
              <a:avLst/>
              <a:gdLst/>
              <a:ahLst/>
              <a:cxnLst/>
              <a:rect l="l" t="t" r="r" b="b"/>
              <a:pathLst>
                <a:path w="19623" h="22516" extrusionOk="0">
                  <a:moveTo>
                    <a:pt x="1" y="0"/>
                  </a:moveTo>
                  <a:lnTo>
                    <a:pt x="1" y="2894"/>
                  </a:lnTo>
                  <a:lnTo>
                    <a:pt x="19622" y="22515"/>
                  </a:lnTo>
                  <a:lnTo>
                    <a:pt x="19622" y="19622"/>
                  </a:lnTo>
                  <a:lnTo>
                    <a:pt x="1" y="0"/>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sp>
          <p:nvSpPr>
            <p:cNvPr id="707" name="Google Shape;707;p39"/>
            <p:cNvSpPr/>
            <p:nvPr/>
          </p:nvSpPr>
          <p:spPr>
            <a:xfrm>
              <a:off x="1390925" y="3395775"/>
              <a:ext cx="490575" cy="562600"/>
            </a:xfrm>
            <a:custGeom>
              <a:avLst/>
              <a:gdLst/>
              <a:ahLst/>
              <a:cxnLst/>
              <a:rect l="l" t="t" r="r" b="b"/>
              <a:pathLst>
                <a:path w="19623" h="22504" extrusionOk="0">
                  <a:moveTo>
                    <a:pt x="1" y="1"/>
                  </a:moveTo>
                  <a:lnTo>
                    <a:pt x="1" y="2882"/>
                  </a:lnTo>
                  <a:lnTo>
                    <a:pt x="19622" y="22504"/>
                  </a:lnTo>
                  <a:lnTo>
                    <a:pt x="19622" y="19610"/>
                  </a:lnTo>
                  <a:lnTo>
                    <a:pt x="1" y="1"/>
                  </a:lnTo>
                  <a:close/>
                </a:path>
              </a:pathLst>
            </a:cu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grpSp>
      <p:sp>
        <p:nvSpPr>
          <p:cNvPr id="12" name="Ellipse 11">
            <a:extLst>
              <a:ext uri="{FF2B5EF4-FFF2-40B4-BE49-F238E27FC236}">
                <a16:creationId xmlns:a16="http://schemas.microsoft.com/office/drawing/2014/main" id="{4204668B-7FC0-473D-A63E-13289B0FE9AE}"/>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31</a:t>
            </a:r>
          </a:p>
        </p:txBody>
      </p:sp>
    </p:spTree>
    <p:extLst>
      <p:ext uri="{BB962C8B-B14F-4D97-AF65-F5344CB8AC3E}">
        <p14:creationId xmlns:p14="http://schemas.microsoft.com/office/powerpoint/2010/main" val="11056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animEffect transition="in" filter="fade">
                                      <p:cBhvr>
                                        <p:cTn id="7" dur="500"/>
                                        <p:tgtEl>
                                          <p:spTgt spid="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8">
                                            <p:txEl>
                                              <p:pRg st="2" end="2"/>
                                            </p:txEl>
                                          </p:spTgt>
                                        </p:tgtEl>
                                        <p:attrNameLst>
                                          <p:attrName>style.visibility</p:attrName>
                                        </p:attrNameLst>
                                      </p:cBhvr>
                                      <p:to>
                                        <p:strVal val="visible"/>
                                      </p:to>
                                    </p:set>
                                    <p:animEffect transition="in" filter="fade">
                                      <p:cBhvr>
                                        <p:cTn id="12" dur="500"/>
                                        <p:tgtEl>
                                          <p:spTgt spid="6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8">
                                            <p:txEl>
                                              <p:pRg st="4" end="4"/>
                                            </p:txEl>
                                          </p:spTgt>
                                        </p:tgtEl>
                                        <p:attrNameLst>
                                          <p:attrName>style.visibility</p:attrName>
                                        </p:attrNameLst>
                                      </p:cBhvr>
                                      <p:to>
                                        <p:strVal val="visible"/>
                                      </p:to>
                                    </p:set>
                                    <p:animEffect transition="in" filter="fade">
                                      <p:cBhvr>
                                        <p:cTn id="17" dur="500"/>
                                        <p:tgtEl>
                                          <p:spTgt spid="6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16" name="Google Shape;599;p32">
            <a:extLst>
              <a:ext uri="{FF2B5EF4-FFF2-40B4-BE49-F238E27FC236}">
                <a16:creationId xmlns:a16="http://schemas.microsoft.com/office/drawing/2014/main" id="{373AE39C-C199-4688-A1AD-758561E058E9}"/>
              </a:ext>
            </a:extLst>
          </p:cNvPr>
          <p:cNvSpPr txBox="1">
            <a:spLocks/>
          </p:cNvSpPr>
          <p:nvPr/>
        </p:nvSpPr>
        <p:spPr>
          <a:xfrm>
            <a:off x="1008760" y="782367"/>
            <a:ext cx="2790354" cy="68865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en-GB" sz="3200" b="1" kern="0" dirty="0"/>
              <a:t>Perspectives</a:t>
            </a:r>
            <a:endParaRPr lang="fr-FR" sz="3200" b="1" kern="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82CCE7FB-9BAF-4C11-B6D7-16F35C970FE1}"/>
              </a:ext>
            </a:extLst>
          </p:cNvPr>
          <p:cNvSpPr/>
          <p:nvPr/>
        </p:nvSpPr>
        <p:spPr>
          <a:xfrm>
            <a:off x="1330613" y="7048529"/>
            <a:ext cx="4314971" cy="1477328"/>
          </a:xfrm>
          <a:prstGeom prst="rect">
            <a:avLst/>
          </a:prstGeom>
        </p:spPr>
        <p:txBody>
          <a:bodyPr wrap="square">
            <a:spAutoFit/>
          </a:bodyPr>
          <a:lstStyle/>
          <a:p>
            <a:r>
              <a:rPr lang="fr-FR" dirty="0">
                <a:effectLst/>
                <a:latin typeface="Chamberi Text"/>
                <a:ea typeface="Georgia" panose="02040502050405020303" pitchFamily="18" charset="0"/>
                <a:cs typeface="Times New Roman" panose="02020603050405020304" pitchFamily="18" charset="0"/>
              </a:rPr>
              <a:t>Entre le laboratoire et le sous-traitant :</a:t>
            </a:r>
            <a:endParaRPr lang="fr-FR" dirty="0"/>
          </a:p>
          <a:p>
            <a:endParaRPr lang="fr-FR" dirty="0">
              <a:effectLst/>
              <a:latin typeface="Chamberi Text"/>
              <a:ea typeface="Georgia" panose="02040502050405020303" pitchFamily="18" charset="0"/>
              <a:cs typeface="Times New Roman" panose="02020603050405020304" pitchFamily="18" charset="0"/>
            </a:endParaRPr>
          </a:p>
          <a:p>
            <a:pPr marL="285750" indent="-285750">
              <a:buFont typeface="Wingdings" panose="05000000000000000000" pitchFamily="2" charset="2"/>
              <a:buChar char="Ø"/>
            </a:pPr>
            <a:r>
              <a:rPr lang="fr-FR" dirty="0">
                <a:effectLst/>
                <a:latin typeface="Chamberi Text"/>
                <a:ea typeface="Georgia" panose="02040502050405020303" pitchFamily="18" charset="0"/>
                <a:cs typeface="Times New Roman" panose="02020603050405020304" pitchFamily="18" charset="0"/>
              </a:rPr>
              <a:t>  Manque du suivi.</a:t>
            </a:r>
          </a:p>
          <a:p>
            <a:pPr marL="285750" indent="-285750">
              <a:buFont typeface="Wingdings" panose="05000000000000000000" pitchFamily="2" charset="2"/>
              <a:buChar char="Ø"/>
            </a:pPr>
            <a:r>
              <a:rPr lang="fr-FR" dirty="0">
                <a:effectLst/>
                <a:latin typeface="Chamberi Text"/>
                <a:ea typeface="Georgia" panose="02040502050405020303" pitchFamily="18" charset="0"/>
                <a:cs typeface="Times New Roman" panose="02020603050405020304" pitchFamily="18" charset="0"/>
              </a:rPr>
              <a:t>  Absence  d’une communication efficace </a:t>
            </a:r>
          </a:p>
          <a:p>
            <a:r>
              <a:rPr lang="fr-FR" dirty="0">
                <a:effectLst/>
                <a:latin typeface="Chamberi Text"/>
                <a:ea typeface="Georgia" panose="02040502050405020303" pitchFamily="18" charset="0"/>
                <a:cs typeface="Times New Roman" panose="02020603050405020304" pitchFamily="18" charset="0"/>
              </a:rPr>
              <a:t>    et d’une coordination étroite.</a:t>
            </a:r>
            <a:endParaRPr lang="fr-FR" dirty="0"/>
          </a:p>
        </p:txBody>
      </p:sp>
      <p:sp>
        <p:nvSpPr>
          <p:cNvPr id="18" name="Rectangle 17">
            <a:extLst>
              <a:ext uri="{FF2B5EF4-FFF2-40B4-BE49-F238E27FC236}">
                <a16:creationId xmlns:a16="http://schemas.microsoft.com/office/drawing/2014/main" id="{B69A3BAC-D2A6-42CE-B944-B9DAA47D10C9}"/>
              </a:ext>
            </a:extLst>
          </p:cNvPr>
          <p:cNvSpPr/>
          <p:nvPr/>
        </p:nvSpPr>
        <p:spPr>
          <a:xfrm>
            <a:off x="-4405461" y="6309865"/>
            <a:ext cx="4405461" cy="1477328"/>
          </a:xfrm>
          <a:prstGeom prst="rect">
            <a:avLst/>
          </a:prstGeom>
        </p:spPr>
        <p:txBody>
          <a:bodyPr wrap="square">
            <a:spAutoFit/>
          </a:bodyPr>
          <a:lstStyle/>
          <a:p>
            <a:r>
              <a:rPr lang="fr-FR" dirty="0">
                <a:effectLst/>
                <a:latin typeface="Chamberi Text"/>
                <a:ea typeface="Georgia" panose="02040502050405020303" pitchFamily="18" charset="0"/>
                <a:cs typeface="Times New Roman" panose="02020603050405020304" pitchFamily="18" charset="0"/>
              </a:rPr>
              <a:t>Ce qui Entraine : </a:t>
            </a:r>
          </a:p>
          <a:p>
            <a:endParaRPr lang="fr-FR" dirty="0">
              <a:latin typeface="Chamberi Text"/>
              <a:ea typeface="Georgia" panose="02040502050405020303" pitchFamily="18" charset="0"/>
              <a:cs typeface="Times New Roman" panose="02020603050405020304" pitchFamily="18" charset="0"/>
            </a:endParaRPr>
          </a:p>
          <a:p>
            <a:pPr marL="285750" indent="-285750">
              <a:buFontTx/>
              <a:buChar char="-"/>
            </a:pPr>
            <a:r>
              <a:rPr lang="fr-FR" dirty="0">
                <a:effectLst/>
                <a:latin typeface="Chamberi Text"/>
                <a:ea typeface="Georgia" panose="02040502050405020303" pitchFamily="18" charset="0"/>
                <a:cs typeface="Times New Roman" panose="02020603050405020304" pitchFamily="18" charset="0"/>
              </a:rPr>
              <a:t>Retards dans la réception des résultats </a:t>
            </a:r>
          </a:p>
          <a:p>
            <a:pPr marL="285750" indent="-285750">
              <a:buFontTx/>
              <a:buChar char="-"/>
            </a:pPr>
            <a:r>
              <a:rPr lang="fr-FR" dirty="0">
                <a:effectLst/>
                <a:latin typeface="Chamberi Text"/>
                <a:ea typeface="Georgia" panose="02040502050405020303" pitchFamily="18" charset="0"/>
                <a:cs typeface="Times New Roman" panose="02020603050405020304" pitchFamily="18" charset="0"/>
              </a:rPr>
              <a:t>Pertes de tubes de sang</a:t>
            </a:r>
          </a:p>
          <a:p>
            <a:pPr marL="285750" indent="-285750">
              <a:buFontTx/>
              <a:buChar char="-"/>
            </a:pPr>
            <a:r>
              <a:rPr lang="fr-FR" dirty="0">
                <a:latin typeface="Chamberi Text"/>
                <a:ea typeface="Georgia" panose="02040502050405020303" pitchFamily="18" charset="0"/>
                <a:cs typeface="Times New Roman" panose="02020603050405020304" pitchFamily="18" charset="0"/>
              </a:rPr>
              <a:t>E</a:t>
            </a:r>
            <a:r>
              <a:rPr lang="fr-FR" dirty="0">
                <a:effectLst/>
                <a:latin typeface="Chamberi Text"/>
                <a:ea typeface="Georgia" panose="02040502050405020303" pitchFamily="18" charset="0"/>
                <a:cs typeface="Times New Roman" panose="02020603050405020304" pitchFamily="18" charset="0"/>
              </a:rPr>
              <a:t>rreurs de transmission des échantillons.</a:t>
            </a:r>
            <a:endParaRPr lang="fr-FR" dirty="0"/>
          </a:p>
        </p:txBody>
      </p:sp>
      <p:sp>
        <p:nvSpPr>
          <p:cNvPr id="22" name="Rectangle 21">
            <a:extLst>
              <a:ext uri="{FF2B5EF4-FFF2-40B4-BE49-F238E27FC236}">
                <a16:creationId xmlns:a16="http://schemas.microsoft.com/office/drawing/2014/main" id="{0DAF2740-4B87-4158-BE9B-4E1F7D14B3A2}"/>
              </a:ext>
            </a:extLst>
          </p:cNvPr>
          <p:cNvSpPr/>
          <p:nvPr/>
        </p:nvSpPr>
        <p:spPr>
          <a:xfrm>
            <a:off x="1508949" y="1950069"/>
            <a:ext cx="9768651" cy="4606389"/>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200" dirty="0">
                <a:effectLst/>
                <a:latin typeface="Roboto" panose="02000000000000000000" pitchFamily="2" charset="0"/>
                <a:ea typeface="Roboto" panose="02000000000000000000" pitchFamily="2" charset="0"/>
                <a:cs typeface="Times New Roman" panose="02020603050405020304" pitchFamily="18" charset="0"/>
              </a:rPr>
              <a:t>The addition of GPS location with the option to follow the delivery person in real time.</a:t>
            </a:r>
          </a:p>
          <a:p>
            <a:pPr marL="285750" indent="-285750" algn="just">
              <a:lnSpc>
                <a:spcPct val="150000"/>
              </a:lnSpc>
              <a:buFont typeface="Wingdings" panose="05000000000000000000" pitchFamily="2" charset="2"/>
              <a:buChar char="Ø"/>
            </a:pPr>
            <a:r>
              <a:rPr lang="en-US" sz="2200" dirty="0">
                <a:effectLst/>
                <a:latin typeface="Roboto" panose="02000000000000000000" pitchFamily="2" charset="0"/>
                <a:ea typeface="Roboto" panose="02000000000000000000" pitchFamily="2" charset="0"/>
                <a:cs typeface="Times New Roman" panose="02020603050405020304" pitchFamily="18" charset="0"/>
              </a:rPr>
              <a:t>The introduction of artificial intelligence when choosing laboratories according to the types of analysis (the closest, speed of results, etc.).</a:t>
            </a:r>
          </a:p>
          <a:p>
            <a:pPr marL="285750" indent="-285750" algn="just">
              <a:lnSpc>
                <a:spcPct val="150000"/>
              </a:lnSpc>
              <a:buFont typeface="Wingdings" panose="05000000000000000000" pitchFamily="2" charset="2"/>
              <a:buChar char="Ø"/>
            </a:pPr>
            <a:r>
              <a:rPr lang="en-US" sz="2200" dirty="0">
                <a:effectLst/>
                <a:latin typeface="Roboto" panose="02000000000000000000" pitchFamily="2" charset="0"/>
                <a:ea typeface="Roboto" panose="02000000000000000000" pitchFamily="2" charset="0"/>
                <a:cs typeface="Times New Roman" panose="02020603050405020304" pitchFamily="18" charset="0"/>
              </a:rPr>
              <a:t>The addition of messaging for better communication between teams.</a:t>
            </a:r>
          </a:p>
          <a:p>
            <a:pPr marL="285750" indent="-285750" algn="just">
              <a:lnSpc>
                <a:spcPct val="150000"/>
              </a:lnSpc>
              <a:buFont typeface="Wingdings" panose="05000000000000000000" pitchFamily="2" charset="2"/>
              <a:buChar char="Ø"/>
            </a:pPr>
            <a:r>
              <a:rPr lang="en-US" sz="2200" dirty="0">
                <a:effectLst/>
                <a:latin typeface="Roboto" panose="02000000000000000000" pitchFamily="2" charset="0"/>
                <a:ea typeface="Roboto" panose="02000000000000000000" pitchFamily="2" charset="0"/>
                <a:cs typeface="Times New Roman" panose="02020603050405020304" pitchFamily="18" charset="0"/>
              </a:rPr>
              <a:t>Adding financial management between laboratories by adding the option of invoicing, where each laboratory can see its own invoices.</a:t>
            </a:r>
          </a:p>
          <a:p>
            <a:pPr marL="285750" indent="-285750" algn="just">
              <a:lnSpc>
                <a:spcPct val="150000"/>
              </a:lnSpc>
              <a:buFont typeface="Wingdings" panose="05000000000000000000" pitchFamily="2" charset="2"/>
              <a:buChar char="Ø"/>
            </a:pPr>
            <a:r>
              <a:rPr lang="en-US" sz="2200" dirty="0">
                <a:effectLst/>
                <a:latin typeface="Roboto" panose="02000000000000000000" pitchFamily="2" charset="0"/>
                <a:ea typeface="Roboto" panose="02000000000000000000" pitchFamily="2" charset="0"/>
                <a:cs typeface="Times New Roman" panose="02020603050405020304" pitchFamily="18" charset="0"/>
              </a:rPr>
              <a:t>The addition of the option “add several types of medical analysis on the same analysis tube”.</a:t>
            </a:r>
          </a:p>
        </p:txBody>
      </p:sp>
      <p:sp>
        <p:nvSpPr>
          <p:cNvPr id="6" name="Ellipse 5">
            <a:extLst>
              <a:ext uri="{FF2B5EF4-FFF2-40B4-BE49-F238E27FC236}">
                <a16:creationId xmlns:a16="http://schemas.microsoft.com/office/drawing/2014/main" id="{54B1EF2D-A14C-4F7E-B196-8B6EA7EA4793}"/>
              </a:ext>
            </a:extLst>
          </p:cNvPr>
          <p:cNvSpPr/>
          <p:nvPr/>
        </p:nvSpPr>
        <p:spPr>
          <a:xfrm>
            <a:off x="11277600" y="6121400"/>
            <a:ext cx="698500" cy="520436"/>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32</a:t>
            </a:r>
          </a:p>
        </p:txBody>
      </p:sp>
    </p:spTree>
    <p:extLst>
      <p:ext uri="{BB962C8B-B14F-4D97-AF65-F5344CB8AC3E}">
        <p14:creationId xmlns:p14="http://schemas.microsoft.com/office/powerpoint/2010/main" val="67280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3066067" y="2800952"/>
            <a:ext cx="3835247" cy="1003317"/>
          </a:xfrm>
          <a:prstGeom prst="rect">
            <a:avLst/>
          </a:prstGeom>
        </p:spPr>
        <p:txBody>
          <a:bodyPr spcFirstLastPara="1" wrap="square" lIns="121900" tIns="121900" rIns="121900" bIns="121900" anchor="b" anchorCtr="0">
            <a:noAutofit/>
          </a:bodyPr>
          <a:lstStyle/>
          <a:p>
            <a:r>
              <a:rPr lang="en" sz="6000" b="1" dirty="0">
                <a:latin typeface="Roboto" panose="02000000000000000000" pitchFamily="2" charset="0"/>
                <a:ea typeface="Roboto" panose="02000000000000000000" pitchFamily="2" charset="0"/>
              </a:rPr>
              <a:t>Thank you </a:t>
            </a:r>
            <a:endParaRPr sz="6000" b="1" dirty="0">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a:off x="8565382" y="2049924"/>
            <a:ext cx="3274465" cy="7487073"/>
            <a:chOff x="5534024" y="2129107"/>
            <a:chExt cx="2455849" cy="5615305"/>
          </a:xfrm>
        </p:grpSpPr>
        <p:sp>
          <p:nvSpPr>
            <p:cNvPr id="526" name="Google Shape;526;p28"/>
            <p:cNvSpPr/>
            <p:nvPr/>
          </p:nvSpPr>
          <p:spPr>
            <a:xfrm rot="10800000" flipH="1">
              <a:off x="5534024" y="2129107"/>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28"/>
            <p:cNvSpPr/>
            <p:nvPr/>
          </p:nvSpPr>
          <p:spPr>
            <a:xfrm rot="10800000" flipH="1">
              <a:off x="5534024" y="2550878"/>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28"/>
            <p:cNvSpPr/>
            <p:nvPr/>
          </p:nvSpPr>
          <p:spPr>
            <a:xfrm rot="10800000" flipH="1">
              <a:off x="5534024" y="2971702"/>
              <a:ext cx="2455849" cy="2665823"/>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28"/>
            <p:cNvSpPr/>
            <p:nvPr/>
          </p:nvSpPr>
          <p:spPr>
            <a:xfrm rot="10800000" flipH="1">
              <a:off x="5534024" y="3393473"/>
              <a:ext cx="2455849" cy="266575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28"/>
            <p:cNvSpPr/>
            <p:nvPr/>
          </p:nvSpPr>
          <p:spPr>
            <a:xfrm rot="10800000" flipH="1">
              <a:off x="5534024" y="3814296"/>
              <a:ext cx="2455849" cy="2665823"/>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28"/>
            <p:cNvSpPr/>
            <p:nvPr/>
          </p:nvSpPr>
          <p:spPr>
            <a:xfrm rot="10800000" flipH="1">
              <a:off x="5534024" y="4235994"/>
              <a:ext cx="2455849" cy="2665823"/>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28"/>
            <p:cNvSpPr/>
            <p:nvPr/>
          </p:nvSpPr>
          <p:spPr>
            <a:xfrm rot="10800000" flipH="1">
              <a:off x="5534024" y="4656891"/>
              <a:ext cx="2455849" cy="2665823"/>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28"/>
            <p:cNvSpPr/>
            <p:nvPr/>
          </p:nvSpPr>
          <p:spPr>
            <a:xfrm rot="10800000" flipH="1">
              <a:off x="5534024" y="5077714"/>
              <a:ext cx="2455849" cy="2666698"/>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4" name="Google Shape;534;p28"/>
          <p:cNvGrpSpPr/>
          <p:nvPr/>
        </p:nvGrpSpPr>
        <p:grpSpPr>
          <a:xfrm flipH="1">
            <a:off x="11058576" y="-6045067"/>
            <a:ext cx="3511597" cy="7733397"/>
            <a:chOff x="2881300" y="3882750"/>
            <a:chExt cx="420900" cy="926925"/>
          </a:xfrm>
        </p:grpSpPr>
        <p:sp>
          <p:nvSpPr>
            <p:cNvPr id="535" name="Google Shape;535;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39" name="Google Shape;539;p28"/>
          <p:cNvGrpSpPr/>
          <p:nvPr/>
        </p:nvGrpSpPr>
        <p:grpSpPr>
          <a:xfrm flipH="1">
            <a:off x="6368610" y="3471200"/>
            <a:ext cx="3511597" cy="7733397"/>
            <a:chOff x="2881300" y="3882750"/>
            <a:chExt cx="420900" cy="926925"/>
          </a:xfrm>
        </p:grpSpPr>
        <p:sp>
          <p:nvSpPr>
            <p:cNvPr id="540" name="Google Shape;540;p28"/>
            <p:cNvSpPr/>
            <p:nvPr/>
          </p:nvSpPr>
          <p:spPr>
            <a:xfrm>
              <a:off x="2881300" y="3882750"/>
              <a:ext cx="420900" cy="493550"/>
            </a:xfrm>
            <a:custGeom>
              <a:avLst/>
              <a:gdLst/>
              <a:ahLst/>
              <a:cxnLst/>
              <a:rect l="l" t="t" r="r" b="b"/>
              <a:pathLst>
                <a:path w="16836" h="19742"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28"/>
            <p:cNvSpPr/>
            <p:nvPr/>
          </p:nvSpPr>
          <p:spPr>
            <a:xfrm>
              <a:off x="2881300" y="4027400"/>
              <a:ext cx="420900" cy="493250"/>
            </a:xfrm>
            <a:custGeom>
              <a:avLst/>
              <a:gdLst/>
              <a:ahLst/>
              <a:cxnLst/>
              <a:rect l="l" t="t" r="r" b="b"/>
              <a:pathLst>
                <a:path w="16836" h="19730" extrusionOk="0">
                  <a:moveTo>
                    <a:pt x="1" y="1"/>
                  </a:moveTo>
                  <a:lnTo>
                    <a:pt x="1" y="2894"/>
                  </a:lnTo>
                  <a:lnTo>
                    <a:pt x="16836" y="19730"/>
                  </a:lnTo>
                  <a:lnTo>
                    <a:pt x="16836" y="16848"/>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28"/>
            <p:cNvSpPr/>
            <p:nvPr/>
          </p:nvSpPr>
          <p:spPr>
            <a:xfrm>
              <a:off x="2881300" y="4316425"/>
              <a:ext cx="420900" cy="493250"/>
            </a:xfrm>
            <a:custGeom>
              <a:avLst/>
              <a:gdLst/>
              <a:ahLst/>
              <a:cxnLst/>
              <a:rect l="l" t="t" r="r" b="b"/>
              <a:pathLst>
                <a:path w="16836" h="19730" extrusionOk="0">
                  <a:moveTo>
                    <a:pt x="1" y="1"/>
                  </a:moveTo>
                  <a:lnTo>
                    <a:pt x="1" y="2882"/>
                  </a:lnTo>
                  <a:lnTo>
                    <a:pt x="16836" y="19729"/>
                  </a:lnTo>
                  <a:lnTo>
                    <a:pt x="16836" y="16836"/>
                  </a:lnTo>
                  <a:lnTo>
                    <a:pt x="1" y="1"/>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28"/>
            <p:cNvSpPr/>
            <p:nvPr/>
          </p:nvSpPr>
          <p:spPr>
            <a:xfrm>
              <a:off x="2881300" y="4171775"/>
              <a:ext cx="420900" cy="493525"/>
            </a:xfrm>
            <a:custGeom>
              <a:avLst/>
              <a:gdLst/>
              <a:ahLst/>
              <a:cxnLst/>
              <a:rect l="l" t="t" r="r" b="b"/>
              <a:pathLst>
                <a:path w="16836" h="19741" extrusionOk="0">
                  <a:moveTo>
                    <a:pt x="1" y="0"/>
                  </a:moveTo>
                  <a:lnTo>
                    <a:pt x="1" y="2894"/>
                  </a:lnTo>
                  <a:lnTo>
                    <a:pt x="16836" y="19741"/>
                  </a:lnTo>
                  <a:lnTo>
                    <a:pt x="16836" y="16848"/>
                  </a:lnTo>
                  <a:lnTo>
                    <a:pt x="1" y="0"/>
                  </a:lnTo>
                  <a:close/>
                </a:path>
              </a:pathLst>
            </a:custGeom>
            <a:solidFill>
              <a:srgbClr val="0198CC">
                <a:alpha val="50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44" name="Google Shape;544;p28"/>
          <p:cNvGrpSpPr/>
          <p:nvPr/>
        </p:nvGrpSpPr>
        <p:grpSpPr>
          <a:xfrm rot="10800000" flipH="1">
            <a:off x="10741062" y="-972010"/>
            <a:ext cx="3274465" cy="10295188"/>
            <a:chOff x="334850" y="1304450"/>
            <a:chExt cx="842400" cy="2648575"/>
          </a:xfrm>
        </p:grpSpPr>
        <p:sp>
          <p:nvSpPr>
            <p:cNvPr id="545" name="Google Shape;545;p28"/>
            <p:cNvSpPr/>
            <p:nvPr/>
          </p:nvSpPr>
          <p:spPr>
            <a:xfrm>
              <a:off x="334850" y="3038600"/>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28"/>
            <p:cNvSpPr/>
            <p:nvPr/>
          </p:nvSpPr>
          <p:spPr>
            <a:xfrm>
              <a:off x="334850" y="2893950"/>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28"/>
            <p:cNvSpPr/>
            <p:nvPr/>
          </p:nvSpPr>
          <p:spPr>
            <a:xfrm>
              <a:off x="334850" y="274957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28"/>
            <p:cNvSpPr/>
            <p:nvPr/>
          </p:nvSpPr>
          <p:spPr>
            <a:xfrm>
              <a:off x="334850" y="2604925"/>
              <a:ext cx="842400" cy="914400"/>
            </a:xfrm>
            <a:custGeom>
              <a:avLst/>
              <a:gdLst/>
              <a:ahLst/>
              <a:cxnLst/>
              <a:rect l="l" t="t" r="r" b="b"/>
              <a:pathLst>
                <a:path w="33696" h="36576"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28"/>
            <p:cNvSpPr/>
            <p:nvPr/>
          </p:nvSpPr>
          <p:spPr>
            <a:xfrm>
              <a:off x="334850" y="2460550"/>
              <a:ext cx="842400" cy="914425"/>
            </a:xfrm>
            <a:custGeom>
              <a:avLst/>
              <a:gdLst/>
              <a:ahLst/>
              <a:cxnLst/>
              <a:rect l="l" t="t" r="r" b="b"/>
              <a:pathLst>
                <a:path w="33696" h="36577" extrusionOk="0">
                  <a:moveTo>
                    <a:pt x="1" y="1"/>
                  </a:moveTo>
                  <a:lnTo>
                    <a:pt x="1" y="2882"/>
                  </a:lnTo>
                  <a:lnTo>
                    <a:pt x="33695" y="36576"/>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28"/>
            <p:cNvSpPr/>
            <p:nvPr/>
          </p:nvSpPr>
          <p:spPr>
            <a:xfrm>
              <a:off x="334850" y="2315900"/>
              <a:ext cx="842400" cy="914425"/>
            </a:xfrm>
            <a:custGeom>
              <a:avLst/>
              <a:gdLst/>
              <a:ahLst/>
              <a:cxnLst/>
              <a:rect l="l" t="t" r="r" b="b"/>
              <a:pathLst>
                <a:path w="33696" h="36577" extrusionOk="0">
                  <a:moveTo>
                    <a:pt x="1" y="0"/>
                  </a:moveTo>
                  <a:lnTo>
                    <a:pt x="1" y="2893"/>
                  </a:lnTo>
                  <a:lnTo>
                    <a:pt x="33695" y="36576"/>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28"/>
            <p:cNvSpPr/>
            <p:nvPr/>
          </p:nvSpPr>
          <p:spPr>
            <a:xfrm>
              <a:off x="334850" y="2171525"/>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28"/>
            <p:cNvSpPr/>
            <p:nvPr/>
          </p:nvSpPr>
          <p:spPr>
            <a:xfrm>
              <a:off x="334850" y="2026875"/>
              <a:ext cx="842400" cy="914725"/>
            </a:xfrm>
            <a:custGeom>
              <a:avLst/>
              <a:gdLst/>
              <a:ahLst/>
              <a:cxnLst/>
              <a:rect l="l" t="t" r="r" b="b"/>
              <a:pathLst>
                <a:path w="33696" h="36589" extrusionOk="0">
                  <a:moveTo>
                    <a:pt x="1" y="0"/>
                  </a:moveTo>
                  <a:lnTo>
                    <a:pt x="1" y="2893"/>
                  </a:lnTo>
                  <a:lnTo>
                    <a:pt x="33695" y="36588"/>
                  </a:lnTo>
                  <a:lnTo>
                    <a:pt x="33695" y="33695"/>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28"/>
            <p:cNvSpPr/>
            <p:nvPr/>
          </p:nvSpPr>
          <p:spPr>
            <a:xfrm>
              <a:off x="334850" y="1882500"/>
              <a:ext cx="842400" cy="914425"/>
            </a:xfrm>
            <a:custGeom>
              <a:avLst/>
              <a:gdLst/>
              <a:ahLst/>
              <a:cxnLst/>
              <a:rect l="l" t="t" r="r" b="b"/>
              <a:pathLst>
                <a:path w="33696" h="36577" extrusionOk="0">
                  <a:moveTo>
                    <a:pt x="1" y="1"/>
                  </a:moveTo>
                  <a:lnTo>
                    <a:pt x="1" y="2894"/>
                  </a:lnTo>
                  <a:lnTo>
                    <a:pt x="33695" y="36577"/>
                  </a:lnTo>
                  <a:lnTo>
                    <a:pt x="33695" y="33683"/>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28"/>
            <p:cNvSpPr/>
            <p:nvPr/>
          </p:nvSpPr>
          <p:spPr>
            <a:xfrm>
              <a:off x="334850" y="1738150"/>
              <a:ext cx="842400" cy="914425"/>
            </a:xfrm>
            <a:custGeom>
              <a:avLst/>
              <a:gdLst/>
              <a:ahLst/>
              <a:cxnLst/>
              <a:rect l="l" t="t" r="r" b="b"/>
              <a:pathLst>
                <a:path w="33696" h="36577" extrusionOk="0">
                  <a:moveTo>
                    <a:pt x="1" y="0"/>
                  </a:moveTo>
                  <a:lnTo>
                    <a:pt x="1" y="2881"/>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28"/>
            <p:cNvSpPr/>
            <p:nvPr/>
          </p:nvSpPr>
          <p:spPr>
            <a:xfrm>
              <a:off x="334850" y="1593475"/>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28"/>
            <p:cNvSpPr/>
            <p:nvPr/>
          </p:nvSpPr>
          <p:spPr>
            <a:xfrm>
              <a:off x="334850" y="1449125"/>
              <a:ext cx="842400" cy="914425"/>
            </a:xfrm>
            <a:custGeom>
              <a:avLst/>
              <a:gdLst/>
              <a:ahLst/>
              <a:cxnLst/>
              <a:rect l="l" t="t" r="r" b="b"/>
              <a:pathLst>
                <a:path w="33696" h="36577" extrusionOk="0">
                  <a:moveTo>
                    <a:pt x="1" y="0"/>
                  </a:moveTo>
                  <a:lnTo>
                    <a:pt x="1" y="2882"/>
                  </a:lnTo>
                  <a:lnTo>
                    <a:pt x="33695" y="36576"/>
                  </a:lnTo>
                  <a:lnTo>
                    <a:pt x="33695" y="33683"/>
                  </a:lnTo>
                  <a:lnTo>
                    <a:pt x="1" y="0"/>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28"/>
            <p:cNvSpPr/>
            <p:nvPr/>
          </p:nvSpPr>
          <p:spPr>
            <a:xfrm>
              <a:off x="334850" y="1304450"/>
              <a:ext cx="842400" cy="914425"/>
            </a:xfrm>
            <a:custGeom>
              <a:avLst/>
              <a:gdLst/>
              <a:ahLst/>
              <a:cxnLst/>
              <a:rect l="l" t="t" r="r" b="b"/>
              <a:pathLst>
                <a:path w="33696" h="36577" extrusionOk="0">
                  <a:moveTo>
                    <a:pt x="1" y="1"/>
                  </a:moveTo>
                  <a:lnTo>
                    <a:pt x="1" y="2894"/>
                  </a:lnTo>
                  <a:lnTo>
                    <a:pt x="33695" y="36577"/>
                  </a:lnTo>
                  <a:lnTo>
                    <a:pt x="33695" y="33695"/>
                  </a:lnTo>
                  <a:lnTo>
                    <a:pt x="1" y="1"/>
                  </a:lnTo>
                  <a:close/>
                </a:path>
              </a:pathLst>
            </a:custGeom>
            <a:gradFill>
              <a:gsLst>
                <a:gs pos="0">
                  <a:schemeClr val="lt2"/>
                </a:gs>
                <a:gs pos="100000">
                  <a:schemeClr val="accent1"/>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8" name="Google Shape;558;p28"/>
          <p:cNvGrpSpPr/>
          <p:nvPr/>
        </p:nvGrpSpPr>
        <p:grpSpPr>
          <a:xfrm>
            <a:off x="9664171" y="578713"/>
            <a:ext cx="1076887" cy="2371692"/>
            <a:chOff x="7248128" y="434034"/>
            <a:chExt cx="807665" cy="1778769"/>
          </a:xfrm>
        </p:grpSpPr>
        <p:sp>
          <p:nvSpPr>
            <p:cNvPr id="559" name="Google Shape;559;p28"/>
            <p:cNvSpPr/>
            <p:nvPr/>
          </p:nvSpPr>
          <p:spPr>
            <a:xfrm flipH="1">
              <a:off x="7248128" y="434034"/>
              <a:ext cx="807665" cy="947122"/>
            </a:xfrm>
            <a:custGeom>
              <a:avLst/>
              <a:gdLst/>
              <a:ahLst/>
              <a:cxnLst/>
              <a:rect l="l" t="t" r="r" b="b"/>
              <a:pathLst>
                <a:path w="16836" h="19742"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28"/>
            <p:cNvSpPr/>
            <p:nvPr/>
          </p:nvSpPr>
          <p:spPr>
            <a:xfrm flipH="1">
              <a:off x="7248128" y="711617"/>
              <a:ext cx="807665" cy="946547"/>
            </a:xfrm>
            <a:custGeom>
              <a:avLst/>
              <a:gdLst/>
              <a:ahLst/>
              <a:cxnLst/>
              <a:rect l="l" t="t" r="r" b="b"/>
              <a:pathLst>
                <a:path w="16836" h="19730" extrusionOk="0">
                  <a:moveTo>
                    <a:pt x="1" y="1"/>
                  </a:moveTo>
                  <a:lnTo>
                    <a:pt x="1" y="2894"/>
                  </a:lnTo>
                  <a:lnTo>
                    <a:pt x="16836" y="19730"/>
                  </a:lnTo>
                  <a:lnTo>
                    <a:pt x="16836" y="16848"/>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28"/>
            <p:cNvSpPr/>
            <p:nvPr/>
          </p:nvSpPr>
          <p:spPr>
            <a:xfrm flipH="1">
              <a:off x="7248128" y="1266256"/>
              <a:ext cx="807665" cy="946547"/>
            </a:xfrm>
            <a:custGeom>
              <a:avLst/>
              <a:gdLst/>
              <a:ahLst/>
              <a:cxnLst/>
              <a:rect l="l" t="t" r="r" b="b"/>
              <a:pathLst>
                <a:path w="16836" h="19730" extrusionOk="0">
                  <a:moveTo>
                    <a:pt x="1" y="1"/>
                  </a:moveTo>
                  <a:lnTo>
                    <a:pt x="1" y="2882"/>
                  </a:lnTo>
                  <a:lnTo>
                    <a:pt x="16836" y="19729"/>
                  </a:lnTo>
                  <a:lnTo>
                    <a:pt x="16836" y="16836"/>
                  </a:lnTo>
                  <a:lnTo>
                    <a:pt x="1" y="1"/>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28"/>
            <p:cNvSpPr/>
            <p:nvPr/>
          </p:nvSpPr>
          <p:spPr>
            <a:xfrm flipH="1">
              <a:off x="7248128" y="988673"/>
              <a:ext cx="807665" cy="947074"/>
            </a:xfrm>
            <a:custGeom>
              <a:avLst/>
              <a:gdLst/>
              <a:ahLst/>
              <a:cxnLst/>
              <a:rect l="l" t="t" r="r" b="b"/>
              <a:pathLst>
                <a:path w="16836" h="19741" extrusionOk="0">
                  <a:moveTo>
                    <a:pt x="1" y="0"/>
                  </a:moveTo>
                  <a:lnTo>
                    <a:pt x="1" y="2894"/>
                  </a:lnTo>
                  <a:lnTo>
                    <a:pt x="16836" y="19741"/>
                  </a:lnTo>
                  <a:lnTo>
                    <a:pt x="16836" y="16848"/>
                  </a:lnTo>
                  <a:lnTo>
                    <a:pt x="1" y="0"/>
                  </a:lnTo>
                  <a:close/>
                </a:path>
              </a:pathLst>
            </a:custGeom>
            <a:gradFill>
              <a:gsLst>
                <a:gs pos="0">
                  <a:schemeClr val="accent2"/>
                </a:gs>
                <a:gs pos="100000">
                  <a:schemeClr val="accent3"/>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576;p30"/>
          <p:cNvSpPr txBox="1">
            <a:spLocks/>
          </p:cNvSpPr>
          <p:nvPr/>
        </p:nvSpPr>
        <p:spPr>
          <a:xfrm>
            <a:off x="542197" y="646515"/>
            <a:ext cx="7704000" cy="91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91919"/>
              </a:buClr>
              <a:buSzPts val="5200"/>
              <a:buFont typeface="Inter Medium"/>
              <a:buNone/>
              <a:defRPr sz="6933"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2pPr>
            <a:lvl3pPr marR="0" lvl="2"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3pPr>
            <a:lvl4pPr marR="0" lvl="3"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4pPr>
            <a:lvl5pPr marR="0" lvl="4"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5pPr>
            <a:lvl6pPr marR="0" lvl="5"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6pPr>
            <a:lvl7pPr marR="0" lvl="6"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7pPr>
            <a:lvl8pPr marR="0" lvl="7"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8pPr>
            <a:lvl9pPr marR="0" lvl="8" algn="ctr" rtl="0">
              <a:lnSpc>
                <a:spcPct val="100000"/>
              </a:lnSpc>
              <a:spcBef>
                <a:spcPts val="0"/>
              </a:spcBef>
              <a:spcAft>
                <a:spcPts val="0"/>
              </a:spcAft>
              <a:buClr>
                <a:srgbClr val="191919"/>
              </a:buClr>
              <a:buSzPts val="5200"/>
              <a:buFont typeface="Inter Medium"/>
              <a:buNone/>
              <a:defRPr sz="6933" b="0" i="0" u="none" strike="noStrike" cap="none">
                <a:solidFill>
                  <a:srgbClr val="191919"/>
                </a:solidFill>
                <a:latin typeface="Inter Medium"/>
                <a:ea typeface="Inter Medium"/>
                <a:cs typeface="Inter Medium"/>
                <a:sym typeface="Inter Medium"/>
              </a:defRPr>
            </a:lvl9pPr>
          </a:lstStyle>
          <a:p>
            <a:r>
              <a:rPr lang="en-GB" sz="4400" kern="0" dirty="0"/>
              <a:t>Table of contents</a:t>
            </a:r>
          </a:p>
        </p:txBody>
      </p:sp>
      <p:sp>
        <p:nvSpPr>
          <p:cNvPr id="74" name="Google Shape;577;p30"/>
          <p:cNvSpPr txBox="1">
            <a:spLocks/>
          </p:cNvSpPr>
          <p:nvPr/>
        </p:nvSpPr>
        <p:spPr>
          <a:xfrm>
            <a:off x="1485984"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rgbClr val="FF0000"/>
                </a:solidFill>
              </a:rPr>
              <a:t>01</a:t>
            </a:r>
          </a:p>
        </p:txBody>
      </p:sp>
      <p:sp>
        <p:nvSpPr>
          <p:cNvPr id="75" name="Google Shape;578;p30"/>
          <p:cNvSpPr txBox="1">
            <a:spLocks/>
          </p:cNvSpPr>
          <p:nvPr/>
        </p:nvSpPr>
        <p:spPr>
          <a:xfrm>
            <a:off x="1485984"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04</a:t>
            </a:r>
          </a:p>
        </p:txBody>
      </p:sp>
      <p:sp>
        <p:nvSpPr>
          <p:cNvPr id="76" name="Google Shape;579;p30"/>
          <p:cNvSpPr txBox="1">
            <a:spLocks/>
          </p:cNvSpPr>
          <p:nvPr/>
        </p:nvSpPr>
        <p:spPr>
          <a:xfrm>
            <a:off x="4026847"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02</a:t>
            </a:r>
          </a:p>
        </p:txBody>
      </p:sp>
      <p:sp>
        <p:nvSpPr>
          <p:cNvPr id="77" name="Google Shape;580;p30"/>
          <p:cNvSpPr txBox="1">
            <a:spLocks/>
          </p:cNvSpPr>
          <p:nvPr/>
        </p:nvSpPr>
        <p:spPr>
          <a:xfrm>
            <a:off x="4026859" y="3606636"/>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05</a:t>
            </a:r>
          </a:p>
        </p:txBody>
      </p:sp>
      <p:sp>
        <p:nvSpPr>
          <p:cNvPr id="78" name="Google Shape;581;p30"/>
          <p:cNvSpPr txBox="1">
            <a:spLocks/>
          </p:cNvSpPr>
          <p:nvPr/>
        </p:nvSpPr>
        <p:spPr>
          <a:xfrm>
            <a:off x="6565622" y="2151903"/>
            <a:ext cx="734700" cy="64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200" b="1" kern="0" dirty="0">
                <a:solidFill>
                  <a:schemeClr val="accent3">
                    <a:lumMod val="75000"/>
                  </a:schemeClr>
                </a:solidFill>
              </a:rPr>
              <a:t>03</a:t>
            </a:r>
          </a:p>
        </p:txBody>
      </p:sp>
      <p:sp>
        <p:nvSpPr>
          <p:cNvPr id="80" name="Google Shape;583;p30"/>
          <p:cNvSpPr txBox="1">
            <a:spLocks noGrp="1"/>
          </p:cNvSpPr>
          <p:nvPr>
            <p:ph type="subTitle" idx="1"/>
          </p:nvPr>
        </p:nvSpPr>
        <p:spPr>
          <a:xfrm>
            <a:off x="1485984" y="2674526"/>
            <a:ext cx="19590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F0000"/>
                </a:solidFill>
              </a:rPr>
              <a:t>Introduction</a:t>
            </a:r>
            <a:endParaRPr sz="2400" b="1" dirty="0">
              <a:solidFill>
                <a:srgbClr val="FF0000"/>
              </a:solidFill>
            </a:endParaRPr>
          </a:p>
        </p:txBody>
      </p:sp>
      <p:sp>
        <p:nvSpPr>
          <p:cNvPr id="81" name="Google Shape;584;p30"/>
          <p:cNvSpPr txBox="1">
            <a:spLocks/>
          </p:cNvSpPr>
          <p:nvPr/>
        </p:nvSpPr>
        <p:spPr>
          <a:xfrm>
            <a:off x="4026846" y="2718070"/>
            <a:ext cx="2069153"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latin typeface="Roboto" panose="02000000000000000000" pitchFamily="2" charset="0"/>
                <a:ea typeface="Roboto" panose="02000000000000000000" pitchFamily="2" charset="0"/>
              </a:rPr>
              <a:t>Existing models</a:t>
            </a:r>
            <a:endParaRPr lang="en-GB" b="1" kern="0" dirty="0"/>
          </a:p>
        </p:txBody>
      </p:sp>
      <p:sp>
        <p:nvSpPr>
          <p:cNvPr id="82" name="Google Shape;585;p30"/>
          <p:cNvSpPr txBox="1">
            <a:spLocks/>
          </p:cNvSpPr>
          <p:nvPr/>
        </p:nvSpPr>
        <p:spPr>
          <a:xfrm>
            <a:off x="6565622" y="2718070"/>
            <a:ext cx="19569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Modelization</a:t>
            </a:r>
          </a:p>
        </p:txBody>
      </p:sp>
      <p:sp>
        <p:nvSpPr>
          <p:cNvPr id="83" name="Google Shape;586;p30"/>
          <p:cNvSpPr txBox="1">
            <a:spLocks/>
          </p:cNvSpPr>
          <p:nvPr/>
        </p:nvSpPr>
        <p:spPr>
          <a:xfrm>
            <a:off x="1485983" y="4172870"/>
            <a:ext cx="2129575"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Implementation</a:t>
            </a:r>
          </a:p>
        </p:txBody>
      </p:sp>
      <p:sp>
        <p:nvSpPr>
          <p:cNvPr id="84" name="Google Shape;587;p30"/>
          <p:cNvSpPr txBox="1">
            <a:spLocks/>
          </p:cNvSpPr>
          <p:nvPr/>
        </p:nvSpPr>
        <p:spPr>
          <a:xfrm>
            <a:off x="4026858" y="4172870"/>
            <a:ext cx="3736626"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000" b="1" kern="0" dirty="0"/>
              <a:t>Conclusion and perspectives</a:t>
            </a:r>
          </a:p>
        </p:txBody>
      </p:sp>
      <p:sp>
        <p:nvSpPr>
          <p:cNvPr id="51" name="Ellipse 50">
            <a:extLst>
              <a:ext uri="{FF2B5EF4-FFF2-40B4-BE49-F238E27FC236}">
                <a16:creationId xmlns:a16="http://schemas.microsoft.com/office/drawing/2014/main" id="{5BF810ED-5D4F-44CD-A40E-1CAF9FF5A23A}"/>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Tree>
    <p:extLst>
      <p:ext uri="{BB962C8B-B14F-4D97-AF65-F5344CB8AC3E}">
        <p14:creationId xmlns:p14="http://schemas.microsoft.com/office/powerpoint/2010/main" val="2192648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1"/>
          <p:cNvSpPr txBox="1">
            <a:spLocks noGrp="1"/>
          </p:cNvSpPr>
          <p:nvPr>
            <p:ph type="title"/>
          </p:nvPr>
        </p:nvSpPr>
        <p:spPr>
          <a:xfrm>
            <a:off x="992918" y="390155"/>
            <a:ext cx="1827284" cy="661439"/>
          </a:xfrm>
          <a:prstGeom prst="rect">
            <a:avLst/>
          </a:prstGeom>
        </p:spPr>
        <p:txBody>
          <a:bodyPr spcFirstLastPara="1" wrap="square" lIns="121900" tIns="121900" rIns="121900" bIns="121900" anchor="t" anchorCtr="0">
            <a:noAutofit/>
          </a:bodyPr>
          <a:lstStyle/>
          <a:p>
            <a:r>
              <a:rPr lang="fr-FR" sz="3200" b="1" dirty="0"/>
              <a:t>Context</a:t>
            </a:r>
          </a:p>
        </p:txBody>
      </p:sp>
      <p:pic>
        <p:nvPicPr>
          <p:cNvPr id="16" name="Image 15">
            <a:extLst>
              <a:ext uri="{FF2B5EF4-FFF2-40B4-BE49-F238E27FC236}">
                <a16:creationId xmlns:a16="http://schemas.microsoft.com/office/drawing/2014/main" id="{55D5BA83-6A1E-4B8B-8078-B4928D503BBB}"/>
              </a:ext>
            </a:extLst>
          </p:cNvPr>
          <p:cNvPicPr>
            <a:picLocks noChangeAspect="1"/>
          </p:cNvPicPr>
          <p:nvPr/>
        </p:nvPicPr>
        <p:blipFill>
          <a:blip r:embed="rId3"/>
          <a:stretch>
            <a:fillRect/>
          </a:stretch>
        </p:blipFill>
        <p:spPr>
          <a:xfrm>
            <a:off x="8348894" y="2820587"/>
            <a:ext cx="838575" cy="1216826"/>
          </a:xfrm>
          <a:prstGeom prst="rect">
            <a:avLst/>
          </a:prstGeom>
          <a:ln>
            <a:noFill/>
          </a:ln>
          <a:effectLst>
            <a:softEdge rad="112500"/>
          </a:effectLst>
        </p:spPr>
      </p:pic>
      <p:pic>
        <p:nvPicPr>
          <p:cNvPr id="17" name="Image 16">
            <a:extLst>
              <a:ext uri="{FF2B5EF4-FFF2-40B4-BE49-F238E27FC236}">
                <a16:creationId xmlns:a16="http://schemas.microsoft.com/office/drawing/2014/main" id="{58C92A7F-018B-41C9-8742-F4F1EE1F778B}"/>
              </a:ext>
            </a:extLst>
          </p:cNvPr>
          <p:cNvPicPr>
            <a:picLocks noChangeAspect="1"/>
          </p:cNvPicPr>
          <p:nvPr/>
        </p:nvPicPr>
        <p:blipFill>
          <a:blip r:embed="rId4"/>
          <a:stretch>
            <a:fillRect/>
          </a:stretch>
        </p:blipFill>
        <p:spPr>
          <a:xfrm>
            <a:off x="10563428" y="4722987"/>
            <a:ext cx="598736" cy="1427754"/>
          </a:xfrm>
          <a:prstGeom prst="rect">
            <a:avLst/>
          </a:prstGeom>
          <a:ln>
            <a:noFill/>
          </a:ln>
          <a:effectLst>
            <a:softEdge rad="112500"/>
          </a:effectLst>
        </p:spPr>
      </p:pic>
      <p:pic>
        <p:nvPicPr>
          <p:cNvPr id="18" name="Image 17">
            <a:extLst>
              <a:ext uri="{FF2B5EF4-FFF2-40B4-BE49-F238E27FC236}">
                <a16:creationId xmlns:a16="http://schemas.microsoft.com/office/drawing/2014/main" id="{C17551F3-E35D-4ED4-A2FE-62ABBE66E587}"/>
              </a:ext>
            </a:extLst>
          </p:cNvPr>
          <p:cNvPicPr>
            <a:picLocks noChangeAspect="1"/>
          </p:cNvPicPr>
          <p:nvPr/>
        </p:nvPicPr>
        <p:blipFill>
          <a:blip r:embed="rId5"/>
          <a:stretch>
            <a:fillRect/>
          </a:stretch>
        </p:blipFill>
        <p:spPr>
          <a:xfrm>
            <a:off x="9788827" y="2945187"/>
            <a:ext cx="912766" cy="1464817"/>
          </a:xfrm>
          <a:prstGeom prst="rect">
            <a:avLst/>
          </a:prstGeom>
          <a:ln>
            <a:noFill/>
          </a:ln>
          <a:effectLst>
            <a:softEdge rad="112500"/>
          </a:effectLst>
        </p:spPr>
      </p:pic>
      <p:pic>
        <p:nvPicPr>
          <p:cNvPr id="22" name="Image 21">
            <a:extLst>
              <a:ext uri="{FF2B5EF4-FFF2-40B4-BE49-F238E27FC236}">
                <a16:creationId xmlns:a16="http://schemas.microsoft.com/office/drawing/2014/main" id="{10423DCF-24BD-4121-9047-4DF679FCF7CF}"/>
              </a:ext>
            </a:extLst>
          </p:cNvPr>
          <p:cNvPicPr>
            <a:picLocks noChangeAspect="1"/>
          </p:cNvPicPr>
          <p:nvPr/>
        </p:nvPicPr>
        <p:blipFill>
          <a:blip r:embed="rId6"/>
          <a:stretch>
            <a:fillRect/>
          </a:stretch>
        </p:blipFill>
        <p:spPr>
          <a:xfrm>
            <a:off x="7513584" y="4157994"/>
            <a:ext cx="2731626" cy="2731626"/>
          </a:xfrm>
          <a:prstGeom prst="ellipse">
            <a:avLst/>
          </a:prstGeom>
          <a:ln>
            <a:noFill/>
          </a:ln>
          <a:effectLst>
            <a:softEdge rad="112500"/>
          </a:effectLst>
        </p:spPr>
      </p:pic>
      <p:pic>
        <p:nvPicPr>
          <p:cNvPr id="23" name="Image 22">
            <a:extLst>
              <a:ext uri="{FF2B5EF4-FFF2-40B4-BE49-F238E27FC236}">
                <a16:creationId xmlns:a16="http://schemas.microsoft.com/office/drawing/2014/main" id="{384757F5-78FC-4B22-8EDD-93E16998077E}"/>
              </a:ext>
            </a:extLst>
          </p:cNvPr>
          <p:cNvPicPr>
            <a:picLocks noChangeAspect="1"/>
          </p:cNvPicPr>
          <p:nvPr/>
        </p:nvPicPr>
        <p:blipFill>
          <a:blip r:embed="rId7"/>
          <a:stretch>
            <a:fillRect/>
          </a:stretch>
        </p:blipFill>
        <p:spPr>
          <a:xfrm>
            <a:off x="1602445" y="1553570"/>
            <a:ext cx="1402086" cy="1271659"/>
          </a:xfrm>
          <a:prstGeom prst="rect">
            <a:avLst/>
          </a:prstGeom>
          <a:ln>
            <a:noFill/>
          </a:ln>
          <a:effectLst>
            <a:softEdge rad="112500"/>
          </a:effectLst>
        </p:spPr>
      </p:pic>
      <p:sp>
        <p:nvSpPr>
          <p:cNvPr id="28" name="Google Shape;647;p35">
            <a:extLst>
              <a:ext uri="{FF2B5EF4-FFF2-40B4-BE49-F238E27FC236}">
                <a16:creationId xmlns:a16="http://schemas.microsoft.com/office/drawing/2014/main" id="{831901C5-5FAE-4639-9EE7-B8D493C28A54}"/>
              </a:ext>
            </a:extLst>
          </p:cNvPr>
          <p:cNvSpPr txBox="1">
            <a:spLocks/>
          </p:cNvSpPr>
          <p:nvPr/>
        </p:nvSpPr>
        <p:spPr>
          <a:xfrm>
            <a:off x="3000909" y="1380516"/>
            <a:ext cx="7588646" cy="9856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pPr algn="ctr"/>
            <a:r>
              <a:rPr lang="en-US" sz="2400" kern="0" dirty="0">
                <a:latin typeface="Roboto" panose="02000000000000000000" pitchFamily="2" charset="0"/>
                <a:ea typeface="Roboto" panose="02000000000000000000" pitchFamily="2" charset="0"/>
              </a:rPr>
              <a:t>Management of medical analysis laboratories /</a:t>
            </a:r>
          </a:p>
          <a:p>
            <a:pPr algn="ctr"/>
            <a:r>
              <a:rPr lang="en-US" sz="2400" kern="0" dirty="0">
                <a:latin typeface="Roboto" panose="02000000000000000000" pitchFamily="2" charset="0"/>
                <a:ea typeface="Roboto" panose="02000000000000000000" pitchFamily="2" charset="0"/>
              </a:rPr>
              <a:t>Mobile or web application</a:t>
            </a:r>
            <a:endParaRPr lang="fr-FR" sz="2400" kern="0" dirty="0">
              <a:latin typeface="Roboto" panose="02000000000000000000" pitchFamily="2" charset="0"/>
              <a:ea typeface="Roboto" panose="02000000000000000000" pitchFamily="2" charset="0"/>
            </a:endParaRPr>
          </a:p>
        </p:txBody>
      </p:sp>
      <p:sp>
        <p:nvSpPr>
          <p:cNvPr id="29" name="Rectangle 28">
            <a:extLst>
              <a:ext uri="{FF2B5EF4-FFF2-40B4-BE49-F238E27FC236}">
                <a16:creationId xmlns:a16="http://schemas.microsoft.com/office/drawing/2014/main" id="{2C1B3C5A-5371-453B-A3D7-1EC6FB608F02}"/>
              </a:ext>
            </a:extLst>
          </p:cNvPr>
          <p:cNvSpPr/>
          <p:nvPr/>
        </p:nvSpPr>
        <p:spPr>
          <a:xfrm>
            <a:off x="867790" y="3167303"/>
            <a:ext cx="6552590" cy="46487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effectLst/>
                <a:latin typeface="Roboto" panose="02000000000000000000" pitchFamily="2" charset="0"/>
                <a:ea typeface="Roboto" panose="02000000000000000000" pitchFamily="2" charset="0"/>
                <a:cs typeface="Times New Roman" panose="02020603050405020304" pitchFamily="18" charset="0"/>
              </a:rPr>
              <a:t>Effective management of medical analysis operations.</a:t>
            </a:r>
            <a:endParaRPr lang="fr-FR"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30" name="Rectangle 29">
            <a:extLst>
              <a:ext uri="{FF2B5EF4-FFF2-40B4-BE49-F238E27FC236}">
                <a16:creationId xmlns:a16="http://schemas.microsoft.com/office/drawing/2014/main" id="{3E2A60ED-5038-401E-B437-906E0C6121DB}"/>
              </a:ext>
            </a:extLst>
          </p:cNvPr>
          <p:cNvSpPr/>
          <p:nvPr/>
        </p:nvSpPr>
        <p:spPr>
          <a:xfrm>
            <a:off x="867790" y="4847895"/>
            <a:ext cx="6552590" cy="46166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rPr>
              <a:t>Possibility of remote control and management.</a:t>
            </a:r>
            <a:endParaRPr lang="fr-FR" dirty="0">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67A27270-70D3-4361-9AC4-EBFAC4FFA03B}"/>
              </a:ext>
            </a:extLst>
          </p:cNvPr>
          <p:cNvSpPr/>
          <p:nvPr/>
        </p:nvSpPr>
        <p:spPr>
          <a:xfrm>
            <a:off x="867790" y="3733187"/>
            <a:ext cx="6552590" cy="46307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rPr>
              <a:t>Good management of invoices and payments.</a:t>
            </a:r>
            <a:endParaRPr lang="fr-FR" dirty="0">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B36A5BF8-1836-474E-BA75-FC26D322271A}"/>
              </a:ext>
            </a:extLst>
          </p:cNvPr>
          <p:cNvSpPr/>
          <p:nvPr/>
        </p:nvSpPr>
        <p:spPr>
          <a:xfrm>
            <a:off x="867790" y="4296321"/>
            <a:ext cx="6552590" cy="461665"/>
          </a:xfrm>
          <a:prstGeom prst="rect">
            <a:avLst/>
          </a:prstGeom>
        </p:spPr>
        <p:txBody>
          <a:bodyPr wrap="square">
            <a:spAutoFit/>
          </a:bodyPr>
          <a:lstStyle/>
          <a:p>
            <a:pPr marL="285750" indent="-285750">
              <a:lnSpc>
                <a:spcPct val="150000"/>
              </a:lnSpc>
              <a:buFont typeface="Wingdings" panose="05000000000000000000" pitchFamily="2" charset="2"/>
              <a:buChar char="Ø"/>
            </a:pPr>
            <a:r>
              <a:rPr lang="fr-FR" dirty="0">
                <a:latin typeface="Roboto" panose="02000000000000000000" pitchFamily="2" charset="0"/>
                <a:ea typeface="Roboto" panose="02000000000000000000" pitchFamily="2" charset="0"/>
              </a:rPr>
              <a:t>Computerization of communication.</a:t>
            </a:r>
          </a:p>
        </p:txBody>
      </p:sp>
      <p:sp>
        <p:nvSpPr>
          <p:cNvPr id="33" name="Rectangle 32">
            <a:extLst>
              <a:ext uri="{FF2B5EF4-FFF2-40B4-BE49-F238E27FC236}">
                <a16:creationId xmlns:a16="http://schemas.microsoft.com/office/drawing/2014/main" id="{88F18BC0-A706-4004-BFC0-9D658A085A5D}"/>
              </a:ext>
            </a:extLst>
          </p:cNvPr>
          <p:cNvSpPr/>
          <p:nvPr/>
        </p:nvSpPr>
        <p:spPr>
          <a:xfrm>
            <a:off x="867790" y="5397269"/>
            <a:ext cx="6552590" cy="46166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rPr>
              <a:t>Easy user access to their medical information.</a:t>
            </a:r>
            <a:endParaRPr lang="fr-FR" dirty="0">
              <a:latin typeface="Roboto" panose="02000000000000000000" pitchFamily="2" charset="0"/>
              <a:ea typeface="Roboto" panose="02000000000000000000" pitchFamily="2" charset="0"/>
            </a:endParaRPr>
          </a:p>
        </p:txBody>
      </p:sp>
      <p:sp>
        <p:nvSpPr>
          <p:cNvPr id="34" name="Rectangle 33">
            <a:extLst>
              <a:ext uri="{FF2B5EF4-FFF2-40B4-BE49-F238E27FC236}">
                <a16:creationId xmlns:a16="http://schemas.microsoft.com/office/drawing/2014/main" id="{53F1769A-4380-43BA-8ACC-4501E790F66C}"/>
              </a:ext>
            </a:extLst>
          </p:cNvPr>
          <p:cNvSpPr/>
          <p:nvPr/>
        </p:nvSpPr>
        <p:spPr>
          <a:xfrm>
            <a:off x="867790" y="5946643"/>
            <a:ext cx="6552590" cy="461665"/>
          </a:xfrm>
          <a:prstGeom prst="rect">
            <a:avLst/>
          </a:prstGeom>
        </p:spPr>
        <p:txBody>
          <a:bodyPr wrap="square">
            <a:spAutoFit/>
          </a:bodyPr>
          <a:lstStyle/>
          <a:p>
            <a:pPr marL="285750" indent="-285750">
              <a:lnSpc>
                <a:spcPct val="150000"/>
              </a:lnSpc>
              <a:buFont typeface="Wingdings" panose="05000000000000000000" pitchFamily="2" charset="2"/>
              <a:buChar char="Ø"/>
            </a:pPr>
            <a:r>
              <a:rPr lang="fr-FR" dirty="0">
                <a:latin typeface="Roboto" panose="02000000000000000000" pitchFamily="2" charset="0"/>
                <a:ea typeface="Roboto" panose="02000000000000000000" pitchFamily="2" charset="0"/>
              </a:rPr>
              <a:t>View test results remotely.</a:t>
            </a:r>
          </a:p>
        </p:txBody>
      </p:sp>
      <p:sp>
        <p:nvSpPr>
          <p:cNvPr id="15" name="Ellipse 14">
            <a:extLst>
              <a:ext uri="{FF2B5EF4-FFF2-40B4-BE49-F238E27FC236}">
                <a16:creationId xmlns:a16="http://schemas.microsoft.com/office/drawing/2014/main" id="{DB15EE2F-5FFB-444A-8CF2-95E6DC2546AA}"/>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Tree>
    <p:extLst>
      <p:ext uri="{BB962C8B-B14F-4D97-AF65-F5344CB8AC3E}">
        <p14:creationId xmlns:p14="http://schemas.microsoft.com/office/powerpoint/2010/main" val="273269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6" name="Image 5">
            <a:extLst>
              <a:ext uri="{FF2B5EF4-FFF2-40B4-BE49-F238E27FC236}">
                <a16:creationId xmlns:a16="http://schemas.microsoft.com/office/drawing/2014/main" id="{E7C20B4D-762B-433E-AD64-96F5C6A7A422}"/>
              </a:ext>
            </a:extLst>
          </p:cNvPr>
          <p:cNvPicPr>
            <a:picLocks noChangeAspect="1"/>
          </p:cNvPicPr>
          <p:nvPr/>
        </p:nvPicPr>
        <p:blipFill>
          <a:blip r:embed="rId3"/>
          <a:stretch>
            <a:fillRect/>
          </a:stretch>
        </p:blipFill>
        <p:spPr>
          <a:xfrm>
            <a:off x="6402988" y="1266823"/>
            <a:ext cx="622989" cy="81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76C75042-A403-4605-A8D3-CCFC98E6527E}"/>
              </a:ext>
            </a:extLst>
          </p:cNvPr>
          <p:cNvPicPr>
            <a:picLocks noChangeAspect="1"/>
          </p:cNvPicPr>
          <p:nvPr/>
        </p:nvPicPr>
        <p:blipFill>
          <a:blip r:embed="rId4"/>
          <a:stretch>
            <a:fillRect/>
          </a:stretch>
        </p:blipFill>
        <p:spPr>
          <a:xfrm>
            <a:off x="7657117" y="509828"/>
            <a:ext cx="1431255" cy="1431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5EF47D49-15CA-44DF-9338-7C435BF6A990}"/>
              </a:ext>
            </a:extLst>
          </p:cNvPr>
          <p:cNvPicPr>
            <a:picLocks noChangeAspect="1"/>
          </p:cNvPicPr>
          <p:nvPr/>
        </p:nvPicPr>
        <p:blipFill>
          <a:blip r:embed="rId4"/>
          <a:stretch>
            <a:fillRect/>
          </a:stretch>
        </p:blipFill>
        <p:spPr>
          <a:xfrm>
            <a:off x="5011352" y="2268520"/>
            <a:ext cx="1431255" cy="1431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a:extLst>
              <a:ext uri="{FF2B5EF4-FFF2-40B4-BE49-F238E27FC236}">
                <a16:creationId xmlns:a16="http://schemas.microsoft.com/office/drawing/2014/main" id="{459ED795-C99C-473C-9385-BA11FDCCBFF8}"/>
              </a:ext>
            </a:extLst>
          </p:cNvPr>
          <p:cNvPicPr>
            <a:picLocks noChangeAspect="1"/>
          </p:cNvPicPr>
          <p:nvPr/>
        </p:nvPicPr>
        <p:blipFill>
          <a:blip r:embed="rId4"/>
          <a:stretch>
            <a:fillRect/>
          </a:stretch>
        </p:blipFill>
        <p:spPr>
          <a:xfrm>
            <a:off x="10299503" y="2142300"/>
            <a:ext cx="1431255" cy="1431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a:extLst>
              <a:ext uri="{FF2B5EF4-FFF2-40B4-BE49-F238E27FC236}">
                <a16:creationId xmlns:a16="http://schemas.microsoft.com/office/drawing/2014/main" id="{26658750-19AC-4799-BE48-2EA0291FFEAD}"/>
              </a:ext>
            </a:extLst>
          </p:cNvPr>
          <p:cNvPicPr>
            <a:picLocks noChangeAspect="1"/>
          </p:cNvPicPr>
          <p:nvPr/>
        </p:nvPicPr>
        <p:blipFill>
          <a:blip r:embed="rId4"/>
          <a:stretch>
            <a:fillRect/>
          </a:stretch>
        </p:blipFill>
        <p:spPr>
          <a:xfrm>
            <a:off x="7572955" y="4407971"/>
            <a:ext cx="1431255" cy="1431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à quatre flèches 11">
            <a:extLst>
              <a:ext uri="{FF2B5EF4-FFF2-40B4-BE49-F238E27FC236}">
                <a16:creationId xmlns:a16="http://schemas.microsoft.com/office/drawing/2014/main" id="{6C820408-9097-4A39-98FC-E1731BCF7730}"/>
              </a:ext>
            </a:extLst>
          </p:cNvPr>
          <p:cNvSpPr/>
          <p:nvPr/>
        </p:nvSpPr>
        <p:spPr>
          <a:xfrm>
            <a:off x="6783951" y="2351935"/>
            <a:ext cx="3009261" cy="1573526"/>
          </a:xfrm>
          <a:prstGeom prst="quadArrowCallout">
            <a:avLst>
              <a:gd name="adj1" fmla="val 5366"/>
              <a:gd name="adj2" fmla="val 18515"/>
              <a:gd name="adj3" fmla="val 18515"/>
              <a:gd name="adj4" fmla="val 5366"/>
            </a:avLst>
          </a:prstGeom>
          <a:solidFill>
            <a:srgbClr val="69C9FB"/>
          </a:solidFill>
          <a:ln>
            <a:solidFill>
              <a:srgbClr val="69C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ffectLst>
                <a:innerShdw blurRad="63500" dist="50800" dir="13500000">
                  <a:prstClr val="black">
                    <a:alpha val="50000"/>
                  </a:prstClr>
                </a:innerShdw>
              </a:effectLst>
            </a:endParaRPr>
          </a:p>
        </p:txBody>
      </p:sp>
      <p:pic>
        <p:nvPicPr>
          <p:cNvPr id="12" name="Image 11">
            <a:extLst>
              <a:ext uri="{FF2B5EF4-FFF2-40B4-BE49-F238E27FC236}">
                <a16:creationId xmlns:a16="http://schemas.microsoft.com/office/drawing/2014/main" id="{54723083-6425-4E54-BB53-35CF5C5212FA}"/>
              </a:ext>
            </a:extLst>
          </p:cNvPr>
          <p:cNvPicPr>
            <a:picLocks noChangeAspect="1"/>
          </p:cNvPicPr>
          <p:nvPr/>
        </p:nvPicPr>
        <p:blipFill>
          <a:blip r:embed="rId3"/>
          <a:stretch>
            <a:fillRect/>
          </a:stretch>
        </p:blipFill>
        <p:spPr>
          <a:xfrm>
            <a:off x="9719512" y="1266823"/>
            <a:ext cx="622989" cy="81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 12">
            <a:extLst>
              <a:ext uri="{FF2B5EF4-FFF2-40B4-BE49-F238E27FC236}">
                <a16:creationId xmlns:a16="http://schemas.microsoft.com/office/drawing/2014/main" id="{A28AF7BC-B355-4EDD-893C-0812306F096B}"/>
              </a:ext>
            </a:extLst>
          </p:cNvPr>
          <p:cNvPicPr>
            <a:picLocks noChangeAspect="1"/>
          </p:cNvPicPr>
          <p:nvPr/>
        </p:nvPicPr>
        <p:blipFill>
          <a:blip r:embed="rId3"/>
          <a:stretch>
            <a:fillRect/>
          </a:stretch>
        </p:blipFill>
        <p:spPr>
          <a:xfrm>
            <a:off x="6402987" y="3999454"/>
            <a:ext cx="622989" cy="81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a:extLst>
              <a:ext uri="{FF2B5EF4-FFF2-40B4-BE49-F238E27FC236}">
                <a16:creationId xmlns:a16="http://schemas.microsoft.com/office/drawing/2014/main" id="{EFAA692F-4603-4D51-808B-57748CF1DD38}"/>
              </a:ext>
            </a:extLst>
          </p:cNvPr>
          <p:cNvPicPr>
            <a:picLocks noChangeAspect="1"/>
          </p:cNvPicPr>
          <p:nvPr/>
        </p:nvPicPr>
        <p:blipFill>
          <a:blip r:embed="rId3"/>
          <a:stretch>
            <a:fillRect/>
          </a:stretch>
        </p:blipFill>
        <p:spPr>
          <a:xfrm>
            <a:off x="9676514" y="4194545"/>
            <a:ext cx="622989" cy="816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14">
            <a:extLst>
              <a:ext uri="{FF2B5EF4-FFF2-40B4-BE49-F238E27FC236}">
                <a16:creationId xmlns:a16="http://schemas.microsoft.com/office/drawing/2014/main" id="{9D755018-1E70-49ED-8D76-65816893899E}"/>
              </a:ext>
            </a:extLst>
          </p:cNvPr>
          <p:cNvSpPr/>
          <p:nvPr/>
        </p:nvSpPr>
        <p:spPr>
          <a:xfrm>
            <a:off x="7050068" y="6137070"/>
            <a:ext cx="2477025" cy="369332"/>
          </a:xfrm>
          <a:prstGeom prst="rect">
            <a:avLst/>
          </a:prstGeom>
        </p:spPr>
        <p:txBody>
          <a:bodyPr wrap="none">
            <a:spAutoFit/>
          </a:bodyPr>
          <a:lstStyle/>
          <a:p>
            <a:r>
              <a:rPr lang="fr-FR" b="1" dirty="0" err="1">
                <a:effectLst/>
                <a:latin typeface="Chamberi Text"/>
                <a:ea typeface="Georgia" panose="02040502050405020303" pitchFamily="18" charset="0"/>
                <a:cs typeface="Times New Roman" panose="02020603050405020304" pitchFamily="18" charset="0"/>
              </a:rPr>
              <a:t>Subcontracting</a:t>
            </a:r>
            <a:r>
              <a:rPr lang="fr-FR" b="1" dirty="0">
                <a:effectLst/>
                <a:latin typeface="Chamberi Text"/>
                <a:ea typeface="Georgia" panose="02040502050405020303" pitchFamily="18" charset="0"/>
                <a:cs typeface="Times New Roman" panose="02020603050405020304" pitchFamily="18" charset="0"/>
              </a:rPr>
              <a:t> </a:t>
            </a:r>
            <a:r>
              <a:rPr lang="fr-FR" b="1" dirty="0" err="1">
                <a:effectLst/>
                <a:latin typeface="Chamberi Text"/>
                <a:ea typeface="Georgia" panose="02040502050405020303" pitchFamily="18" charset="0"/>
                <a:cs typeface="Times New Roman" panose="02020603050405020304" pitchFamily="18" charset="0"/>
              </a:rPr>
              <a:t>problem</a:t>
            </a:r>
            <a:endParaRPr lang="fr-FR" b="1" dirty="0"/>
          </a:p>
        </p:txBody>
      </p:sp>
      <p:sp>
        <p:nvSpPr>
          <p:cNvPr id="16" name="Google Shape;599;p32">
            <a:extLst>
              <a:ext uri="{FF2B5EF4-FFF2-40B4-BE49-F238E27FC236}">
                <a16:creationId xmlns:a16="http://schemas.microsoft.com/office/drawing/2014/main" id="{373AE39C-C199-4688-A1AD-758561E058E9}"/>
              </a:ext>
            </a:extLst>
          </p:cNvPr>
          <p:cNvSpPr txBox="1">
            <a:spLocks/>
          </p:cNvSpPr>
          <p:nvPr/>
        </p:nvSpPr>
        <p:spPr>
          <a:xfrm>
            <a:off x="925419" y="346939"/>
            <a:ext cx="2479338" cy="68865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Medium"/>
              <a:buNone/>
              <a:defRPr sz="3000" b="0"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Inter Medium"/>
              <a:buNone/>
              <a:defRPr sz="3500" b="0" i="0" u="none" strike="noStrike" cap="none">
                <a:solidFill>
                  <a:schemeClr val="dk1"/>
                </a:solidFill>
                <a:latin typeface="Roboto"/>
                <a:ea typeface="Roboto"/>
                <a:cs typeface="Roboto"/>
                <a:sym typeface="Roboto"/>
              </a:defRPr>
            </a:lvl9pPr>
          </a:lstStyle>
          <a:p>
            <a:r>
              <a:rPr lang="fr-FR" sz="3200" b="1" kern="0" dirty="0">
                <a:latin typeface="Roboto" panose="02000000000000000000" pitchFamily="2" charset="0"/>
                <a:ea typeface="Roboto" panose="02000000000000000000" pitchFamily="2" charset="0"/>
              </a:rPr>
              <a:t>Problematic</a:t>
            </a:r>
          </a:p>
        </p:txBody>
      </p:sp>
      <p:sp>
        <p:nvSpPr>
          <p:cNvPr id="17" name="Rectangle 16">
            <a:extLst>
              <a:ext uri="{FF2B5EF4-FFF2-40B4-BE49-F238E27FC236}">
                <a16:creationId xmlns:a16="http://schemas.microsoft.com/office/drawing/2014/main" id="{82CCE7FB-9BAF-4C11-B6D7-16F35C970FE1}"/>
              </a:ext>
            </a:extLst>
          </p:cNvPr>
          <p:cNvSpPr/>
          <p:nvPr/>
        </p:nvSpPr>
        <p:spPr>
          <a:xfrm>
            <a:off x="1330613" y="7048529"/>
            <a:ext cx="4314971" cy="1477328"/>
          </a:xfrm>
          <a:prstGeom prst="rect">
            <a:avLst/>
          </a:prstGeom>
        </p:spPr>
        <p:txBody>
          <a:bodyPr wrap="square">
            <a:spAutoFit/>
          </a:bodyPr>
          <a:lstStyle/>
          <a:p>
            <a:r>
              <a:rPr lang="fr-FR" dirty="0">
                <a:effectLst/>
                <a:latin typeface="Chamberi Text"/>
                <a:ea typeface="Georgia" panose="02040502050405020303" pitchFamily="18" charset="0"/>
                <a:cs typeface="Times New Roman" panose="02020603050405020304" pitchFamily="18" charset="0"/>
              </a:rPr>
              <a:t>Entre le laboratoire et le sous-traitant :</a:t>
            </a:r>
            <a:endParaRPr lang="fr-FR" dirty="0"/>
          </a:p>
          <a:p>
            <a:endParaRPr lang="fr-FR" dirty="0">
              <a:effectLst/>
              <a:latin typeface="Chamberi Text"/>
              <a:ea typeface="Georgia" panose="02040502050405020303" pitchFamily="18" charset="0"/>
              <a:cs typeface="Times New Roman" panose="02020603050405020304" pitchFamily="18" charset="0"/>
            </a:endParaRPr>
          </a:p>
          <a:p>
            <a:pPr marL="285750" indent="-285750">
              <a:buFont typeface="Wingdings" panose="05000000000000000000" pitchFamily="2" charset="2"/>
              <a:buChar char="Ø"/>
            </a:pPr>
            <a:r>
              <a:rPr lang="fr-FR" dirty="0">
                <a:effectLst/>
                <a:latin typeface="Chamberi Text"/>
                <a:ea typeface="Georgia" panose="02040502050405020303" pitchFamily="18" charset="0"/>
                <a:cs typeface="Times New Roman" panose="02020603050405020304" pitchFamily="18" charset="0"/>
              </a:rPr>
              <a:t>  Manque du suivi.</a:t>
            </a:r>
          </a:p>
          <a:p>
            <a:pPr marL="285750" indent="-285750">
              <a:buFont typeface="Wingdings" panose="05000000000000000000" pitchFamily="2" charset="2"/>
              <a:buChar char="Ø"/>
            </a:pPr>
            <a:r>
              <a:rPr lang="fr-FR" dirty="0">
                <a:effectLst/>
                <a:latin typeface="Chamberi Text"/>
                <a:ea typeface="Georgia" panose="02040502050405020303" pitchFamily="18" charset="0"/>
                <a:cs typeface="Times New Roman" panose="02020603050405020304" pitchFamily="18" charset="0"/>
              </a:rPr>
              <a:t>  Absence  d’une communication efficace </a:t>
            </a:r>
          </a:p>
          <a:p>
            <a:r>
              <a:rPr lang="fr-FR" dirty="0">
                <a:effectLst/>
                <a:latin typeface="Chamberi Text"/>
                <a:ea typeface="Georgia" panose="02040502050405020303" pitchFamily="18" charset="0"/>
                <a:cs typeface="Times New Roman" panose="02020603050405020304" pitchFamily="18" charset="0"/>
              </a:rPr>
              <a:t>    et d’une coordination étroite.</a:t>
            </a:r>
            <a:endParaRPr lang="fr-FR" dirty="0"/>
          </a:p>
        </p:txBody>
      </p:sp>
      <p:sp>
        <p:nvSpPr>
          <p:cNvPr id="18" name="Rectangle 17">
            <a:extLst>
              <a:ext uri="{FF2B5EF4-FFF2-40B4-BE49-F238E27FC236}">
                <a16:creationId xmlns:a16="http://schemas.microsoft.com/office/drawing/2014/main" id="{B69A3BAC-D2A6-42CE-B944-B9DAA47D10C9}"/>
              </a:ext>
            </a:extLst>
          </p:cNvPr>
          <p:cNvSpPr/>
          <p:nvPr/>
        </p:nvSpPr>
        <p:spPr>
          <a:xfrm>
            <a:off x="-4405461" y="6309865"/>
            <a:ext cx="4405461" cy="1477328"/>
          </a:xfrm>
          <a:prstGeom prst="rect">
            <a:avLst/>
          </a:prstGeom>
        </p:spPr>
        <p:txBody>
          <a:bodyPr wrap="square">
            <a:spAutoFit/>
          </a:bodyPr>
          <a:lstStyle/>
          <a:p>
            <a:r>
              <a:rPr lang="fr-FR" dirty="0">
                <a:effectLst/>
                <a:latin typeface="Chamberi Text"/>
                <a:ea typeface="Georgia" panose="02040502050405020303" pitchFamily="18" charset="0"/>
                <a:cs typeface="Times New Roman" panose="02020603050405020304" pitchFamily="18" charset="0"/>
              </a:rPr>
              <a:t>Ce qui Entraine : </a:t>
            </a:r>
          </a:p>
          <a:p>
            <a:endParaRPr lang="fr-FR" dirty="0">
              <a:latin typeface="Chamberi Text"/>
              <a:ea typeface="Georgia" panose="02040502050405020303" pitchFamily="18" charset="0"/>
              <a:cs typeface="Times New Roman" panose="02020603050405020304" pitchFamily="18" charset="0"/>
            </a:endParaRPr>
          </a:p>
          <a:p>
            <a:pPr marL="285750" indent="-285750">
              <a:buFontTx/>
              <a:buChar char="-"/>
            </a:pPr>
            <a:r>
              <a:rPr lang="fr-FR" dirty="0">
                <a:effectLst/>
                <a:latin typeface="Chamberi Text"/>
                <a:ea typeface="Georgia" panose="02040502050405020303" pitchFamily="18" charset="0"/>
                <a:cs typeface="Times New Roman" panose="02020603050405020304" pitchFamily="18" charset="0"/>
              </a:rPr>
              <a:t>Retards dans la réception des résultats </a:t>
            </a:r>
          </a:p>
          <a:p>
            <a:pPr marL="285750" indent="-285750">
              <a:buFontTx/>
              <a:buChar char="-"/>
            </a:pPr>
            <a:r>
              <a:rPr lang="fr-FR" dirty="0">
                <a:effectLst/>
                <a:latin typeface="Chamberi Text"/>
                <a:ea typeface="Georgia" panose="02040502050405020303" pitchFamily="18" charset="0"/>
                <a:cs typeface="Times New Roman" panose="02020603050405020304" pitchFamily="18" charset="0"/>
              </a:rPr>
              <a:t>Pertes de tubes de sang</a:t>
            </a:r>
          </a:p>
          <a:p>
            <a:pPr marL="285750" indent="-285750">
              <a:buFontTx/>
              <a:buChar char="-"/>
            </a:pPr>
            <a:r>
              <a:rPr lang="fr-FR" dirty="0">
                <a:latin typeface="Chamberi Text"/>
                <a:ea typeface="Georgia" panose="02040502050405020303" pitchFamily="18" charset="0"/>
                <a:cs typeface="Times New Roman" panose="02020603050405020304" pitchFamily="18" charset="0"/>
              </a:rPr>
              <a:t>E</a:t>
            </a:r>
            <a:r>
              <a:rPr lang="fr-FR" dirty="0">
                <a:effectLst/>
                <a:latin typeface="Chamberi Text"/>
                <a:ea typeface="Georgia" panose="02040502050405020303" pitchFamily="18" charset="0"/>
                <a:cs typeface="Times New Roman" panose="02020603050405020304" pitchFamily="18" charset="0"/>
              </a:rPr>
              <a:t>rreurs de transmission des échantillons.</a:t>
            </a:r>
            <a:endParaRPr lang="fr-FR" dirty="0"/>
          </a:p>
        </p:txBody>
      </p:sp>
      <p:sp>
        <p:nvSpPr>
          <p:cNvPr id="19" name="Rectangle 18">
            <a:extLst>
              <a:ext uri="{FF2B5EF4-FFF2-40B4-BE49-F238E27FC236}">
                <a16:creationId xmlns:a16="http://schemas.microsoft.com/office/drawing/2014/main" id="{0818E0D8-33A6-4DF4-AF0D-91F5679300E8}"/>
              </a:ext>
            </a:extLst>
          </p:cNvPr>
          <p:cNvSpPr/>
          <p:nvPr/>
        </p:nvSpPr>
        <p:spPr>
          <a:xfrm>
            <a:off x="759104" y="1152486"/>
            <a:ext cx="4771833" cy="646331"/>
          </a:xfrm>
          <a:prstGeom prst="rect">
            <a:avLst/>
          </a:prstGeom>
        </p:spPr>
        <p:txBody>
          <a:bodyPr wrap="square">
            <a:spAutoFit/>
          </a:bodyPr>
          <a:lstStyle/>
          <a:p>
            <a:r>
              <a:rPr lang="en-US" dirty="0">
                <a:effectLst/>
                <a:latin typeface="Roboto" panose="02000000000000000000" pitchFamily="2" charset="0"/>
                <a:ea typeface="Roboto" panose="02000000000000000000" pitchFamily="2" charset="0"/>
                <a:cs typeface="Times New Roman" panose="02020603050405020304" pitchFamily="18" charset="0"/>
              </a:rPr>
              <a:t>Between the laboratory and the subcontractor:</a:t>
            </a:r>
            <a:endParaRPr lang="fr-FR" dirty="0">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A695A4C5-836F-46BF-9F11-2DEFF0A0948E}"/>
              </a:ext>
            </a:extLst>
          </p:cNvPr>
          <p:cNvSpPr/>
          <p:nvPr/>
        </p:nvSpPr>
        <p:spPr>
          <a:xfrm>
            <a:off x="1044166" y="1842553"/>
            <a:ext cx="4771833" cy="170957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effectLst/>
                <a:latin typeface="Roboto" panose="02000000000000000000" pitchFamily="2" charset="0"/>
                <a:ea typeface="Roboto" panose="02000000000000000000" pitchFamily="2" charset="0"/>
                <a:cs typeface="Times New Roman" panose="02020603050405020304" pitchFamily="18" charset="0"/>
              </a:rPr>
              <a:t>Lack of effective communication and close coordination.</a:t>
            </a:r>
          </a:p>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cs typeface="Times New Roman" panose="02020603050405020304" pitchFamily="18" charset="0"/>
              </a:rPr>
              <a:t>L</a:t>
            </a:r>
            <a:r>
              <a:rPr lang="en-US" dirty="0">
                <a:effectLst/>
                <a:latin typeface="Roboto" panose="02000000000000000000" pitchFamily="2" charset="0"/>
                <a:ea typeface="Roboto" panose="02000000000000000000" pitchFamily="2" charset="0"/>
                <a:cs typeface="Times New Roman" panose="02020603050405020304" pitchFamily="18" charset="0"/>
              </a:rPr>
              <a:t>ack of follow-up.</a:t>
            </a:r>
          </a:p>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cs typeface="Times New Roman" panose="02020603050405020304" pitchFamily="18" charset="0"/>
              </a:rPr>
              <a:t>Time consuming.</a:t>
            </a:r>
            <a:endParaRPr lang="fr-FR" dirty="0">
              <a:latin typeface="Roboto" panose="02000000000000000000" pitchFamily="2" charset="0"/>
              <a:ea typeface="Roboto" panose="02000000000000000000" pitchFamily="2" charset="0"/>
            </a:endParaRPr>
          </a:p>
        </p:txBody>
      </p:sp>
      <p:sp>
        <p:nvSpPr>
          <p:cNvPr id="22" name="Rectangle 21">
            <a:extLst>
              <a:ext uri="{FF2B5EF4-FFF2-40B4-BE49-F238E27FC236}">
                <a16:creationId xmlns:a16="http://schemas.microsoft.com/office/drawing/2014/main" id="{0DAF2740-4B87-4158-BE9B-4E1F7D14B3A2}"/>
              </a:ext>
            </a:extLst>
          </p:cNvPr>
          <p:cNvSpPr/>
          <p:nvPr/>
        </p:nvSpPr>
        <p:spPr>
          <a:xfrm>
            <a:off x="759103" y="3925312"/>
            <a:ext cx="4771833" cy="369332"/>
          </a:xfrm>
          <a:prstGeom prst="rect">
            <a:avLst/>
          </a:prstGeom>
        </p:spPr>
        <p:txBody>
          <a:bodyPr wrap="square">
            <a:spAutoFit/>
          </a:bodyPr>
          <a:lstStyle/>
          <a:p>
            <a:r>
              <a:rPr lang="en-US" dirty="0">
                <a:effectLst/>
                <a:latin typeface="Roboto" panose="02000000000000000000" pitchFamily="2" charset="0"/>
                <a:ea typeface="Roboto" panose="02000000000000000000" pitchFamily="2" charset="0"/>
                <a:cs typeface="Times New Roman" panose="02020603050405020304" pitchFamily="18" charset="0"/>
              </a:rPr>
              <a:t>Which leads to :</a:t>
            </a:r>
            <a:endParaRPr lang="fr-FR" dirty="0">
              <a:latin typeface="Roboto" panose="02000000000000000000" pitchFamily="2" charset="0"/>
              <a:ea typeface="Roboto" panose="02000000000000000000" pitchFamily="2" charset="0"/>
            </a:endParaRPr>
          </a:p>
        </p:txBody>
      </p:sp>
      <p:sp>
        <p:nvSpPr>
          <p:cNvPr id="25" name="Rectangle 24">
            <a:extLst>
              <a:ext uri="{FF2B5EF4-FFF2-40B4-BE49-F238E27FC236}">
                <a16:creationId xmlns:a16="http://schemas.microsoft.com/office/drawing/2014/main" id="{20C3304B-2F31-464B-945B-1B47B889ED8D}"/>
              </a:ext>
            </a:extLst>
          </p:cNvPr>
          <p:cNvSpPr/>
          <p:nvPr/>
        </p:nvSpPr>
        <p:spPr>
          <a:xfrm>
            <a:off x="1044167" y="4446151"/>
            <a:ext cx="4771833" cy="129407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effectLst/>
                <a:latin typeface="Roboto" panose="02000000000000000000" pitchFamily="2" charset="0"/>
                <a:ea typeface="Roboto" panose="02000000000000000000" pitchFamily="2" charset="0"/>
                <a:cs typeface="Times New Roman" panose="02020603050405020304" pitchFamily="18" charset="0"/>
              </a:rPr>
              <a:t>Delays in receiving results.</a:t>
            </a:r>
          </a:p>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cs typeface="Times New Roman" panose="02020603050405020304" pitchFamily="18" charset="0"/>
              </a:rPr>
              <a:t>Loss of blood tubes.</a:t>
            </a:r>
            <a:endParaRPr lang="fr-FR" dirty="0">
              <a:latin typeface="Roboto" panose="02000000000000000000" pitchFamily="2" charset="0"/>
              <a:ea typeface="Roboto" panose="02000000000000000000" pitchFamily="2" charset="0"/>
            </a:endParaRPr>
          </a:p>
          <a:p>
            <a:pPr marL="285750" indent="-285750">
              <a:lnSpc>
                <a:spcPct val="150000"/>
              </a:lnSpc>
              <a:buFont typeface="Wingdings" panose="05000000000000000000" pitchFamily="2" charset="2"/>
              <a:buChar char="Ø"/>
            </a:pPr>
            <a:r>
              <a:rPr lang="en-US" dirty="0">
                <a:latin typeface="Roboto" panose="02000000000000000000" pitchFamily="2" charset="0"/>
                <a:ea typeface="Roboto" panose="02000000000000000000" pitchFamily="2" charset="0"/>
                <a:cs typeface="Times New Roman" panose="02020603050405020304" pitchFamily="18" charset="0"/>
              </a:rPr>
              <a:t>Sample transmission errors.</a:t>
            </a:r>
            <a:endParaRPr lang="fr-FR" dirty="0">
              <a:latin typeface="Roboto" panose="02000000000000000000" pitchFamily="2" charset="0"/>
              <a:ea typeface="Roboto" panose="02000000000000000000" pitchFamily="2" charset="0"/>
            </a:endParaRPr>
          </a:p>
        </p:txBody>
      </p:sp>
      <p:sp>
        <p:nvSpPr>
          <p:cNvPr id="26" name="Rectangle 25">
            <a:extLst>
              <a:ext uri="{FF2B5EF4-FFF2-40B4-BE49-F238E27FC236}">
                <a16:creationId xmlns:a16="http://schemas.microsoft.com/office/drawing/2014/main" id="{11594CFD-619F-4A15-ADDB-DBC929F3EB10}"/>
              </a:ext>
            </a:extLst>
          </p:cNvPr>
          <p:cNvSpPr/>
          <p:nvPr/>
        </p:nvSpPr>
        <p:spPr>
          <a:xfrm>
            <a:off x="8185702" y="635485"/>
            <a:ext cx="374083" cy="400110"/>
          </a:xfrm>
          <a:prstGeom prst="rect">
            <a:avLst/>
          </a:prstGeom>
        </p:spPr>
        <p:txBody>
          <a:bodyPr wrap="square">
            <a:spAutoFit/>
          </a:bodyPr>
          <a:lstStyle/>
          <a:p>
            <a:r>
              <a:rPr lang="en-US" sz="2000" b="1" dirty="0">
                <a:effectLst/>
                <a:latin typeface="Roboto" panose="02000000000000000000" pitchFamily="2" charset="0"/>
                <a:ea typeface="Roboto" panose="02000000000000000000" pitchFamily="2" charset="0"/>
                <a:cs typeface="Times New Roman" panose="02020603050405020304" pitchFamily="18" charset="0"/>
              </a:rPr>
              <a:t>A</a:t>
            </a:r>
            <a:endParaRPr lang="fr-FR" sz="2000" b="1" dirty="0">
              <a:latin typeface="Roboto" panose="02000000000000000000" pitchFamily="2" charset="0"/>
              <a:ea typeface="Roboto" panose="02000000000000000000" pitchFamily="2" charset="0"/>
            </a:endParaRPr>
          </a:p>
        </p:txBody>
      </p:sp>
      <p:sp>
        <p:nvSpPr>
          <p:cNvPr id="27" name="Rectangle 26">
            <a:extLst>
              <a:ext uri="{FF2B5EF4-FFF2-40B4-BE49-F238E27FC236}">
                <a16:creationId xmlns:a16="http://schemas.microsoft.com/office/drawing/2014/main" id="{29AE563A-7C15-474C-B9A7-30915A725AF5}"/>
              </a:ext>
            </a:extLst>
          </p:cNvPr>
          <p:cNvSpPr/>
          <p:nvPr/>
        </p:nvSpPr>
        <p:spPr>
          <a:xfrm>
            <a:off x="10828088" y="2319349"/>
            <a:ext cx="374083" cy="400110"/>
          </a:xfrm>
          <a:prstGeom prst="rect">
            <a:avLst/>
          </a:prstGeom>
        </p:spPr>
        <p:txBody>
          <a:bodyPr wrap="square">
            <a:spAutoFit/>
          </a:bodyPr>
          <a:lstStyle/>
          <a:p>
            <a:r>
              <a:rPr lang="en-US" sz="2000" b="1" dirty="0">
                <a:latin typeface="Roboto" panose="02000000000000000000" pitchFamily="2" charset="0"/>
                <a:ea typeface="Roboto" panose="02000000000000000000" pitchFamily="2" charset="0"/>
                <a:cs typeface="Times New Roman" panose="02020603050405020304" pitchFamily="18" charset="0"/>
              </a:rPr>
              <a:t>C</a:t>
            </a:r>
            <a:endParaRPr lang="fr-FR" sz="2000" b="1" dirty="0">
              <a:latin typeface="Roboto" panose="02000000000000000000" pitchFamily="2" charset="0"/>
              <a:ea typeface="Roboto" panose="02000000000000000000" pitchFamily="2" charset="0"/>
            </a:endParaRPr>
          </a:p>
        </p:txBody>
      </p:sp>
      <p:sp>
        <p:nvSpPr>
          <p:cNvPr id="28" name="Rectangle 27">
            <a:extLst>
              <a:ext uri="{FF2B5EF4-FFF2-40B4-BE49-F238E27FC236}">
                <a16:creationId xmlns:a16="http://schemas.microsoft.com/office/drawing/2014/main" id="{6AABA623-70AC-4EFD-B886-C033A8789B70}"/>
              </a:ext>
            </a:extLst>
          </p:cNvPr>
          <p:cNvSpPr/>
          <p:nvPr/>
        </p:nvSpPr>
        <p:spPr>
          <a:xfrm>
            <a:off x="8107217" y="4602559"/>
            <a:ext cx="374083" cy="400110"/>
          </a:xfrm>
          <a:prstGeom prst="rect">
            <a:avLst/>
          </a:prstGeom>
        </p:spPr>
        <p:txBody>
          <a:bodyPr wrap="square">
            <a:spAutoFit/>
          </a:bodyPr>
          <a:lstStyle/>
          <a:p>
            <a:r>
              <a:rPr lang="en-US" sz="2000" b="1" dirty="0">
                <a:latin typeface="Roboto" panose="02000000000000000000" pitchFamily="2" charset="0"/>
                <a:ea typeface="Roboto" panose="02000000000000000000" pitchFamily="2" charset="0"/>
                <a:cs typeface="Times New Roman" panose="02020603050405020304" pitchFamily="18" charset="0"/>
              </a:rPr>
              <a:t>D</a:t>
            </a:r>
            <a:endParaRPr lang="fr-FR" sz="2000" b="1" dirty="0">
              <a:latin typeface="Roboto" panose="02000000000000000000" pitchFamily="2" charset="0"/>
              <a:ea typeface="Roboto" panose="02000000000000000000" pitchFamily="2" charset="0"/>
            </a:endParaRPr>
          </a:p>
        </p:txBody>
      </p:sp>
      <p:sp>
        <p:nvSpPr>
          <p:cNvPr id="29" name="Rectangle 28">
            <a:extLst>
              <a:ext uri="{FF2B5EF4-FFF2-40B4-BE49-F238E27FC236}">
                <a16:creationId xmlns:a16="http://schemas.microsoft.com/office/drawing/2014/main" id="{4D4A641A-6A0E-4B30-8BA3-FFFC3BB1A094}"/>
              </a:ext>
            </a:extLst>
          </p:cNvPr>
          <p:cNvSpPr/>
          <p:nvPr/>
        </p:nvSpPr>
        <p:spPr>
          <a:xfrm>
            <a:off x="5539937" y="2416951"/>
            <a:ext cx="374083" cy="400110"/>
          </a:xfrm>
          <a:prstGeom prst="rect">
            <a:avLst/>
          </a:prstGeom>
        </p:spPr>
        <p:txBody>
          <a:bodyPr wrap="square">
            <a:spAutoFit/>
          </a:bodyPr>
          <a:lstStyle/>
          <a:p>
            <a:r>
              <a:rPr lang="en-US" sz="2000" b="1" dirty="0">
                <a:latin typeface="Roboto" panose="02000000000000000000" pitchFamily="2" charset="0"/>
                <a:ea typeface="Roboto" panose="02000000000000000000" pitchFamily="2" charset="0"/>
                <a:cs typeface="Times New Roman" panose="02020603050405020304" pitchFamily="18" charset="0"/>
              </a:rPr>
              <a:t>B</a:t>
            </a:r>
            <a:endParaRPr lang="fr-FR" sz="2000" b="1" dirty="0">
              <a:latin typeface="Roboto" panose="02000000000000000000" pitchFamily="2" charset="0"/>
              <a:ea typeface="Roboto" panose="02000000000000000000" pitchFamily="2" charset="0"/>
            </a:endParaRPr>
          </a:p>
        </p:txBody>
      </p:sp>
      <p:sp>
        <p:nvSpPr>
          <p:cNvPr id="23" name="Ellipse 22">
            <a:extLst>
              <a:ext uri="{FF2B5EF4-FFF2-40B4-BE49-F238E27FC236}">
                <a16:creationId xmlns:a16="http://schemas.microsoft.com/office/drawing/2014/main" id="{C505C24C-2041-4E17-9838-C2CDD8457E92}"/>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Effect transition="in" filter="fade">
                                      <p:cBhvr>
                                        <p:cTn id="53" dur="500"/>
                                        <p:tgtEl>
                                          <p:spTgt spid="1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fade">
                                      <p:cBhvr>
                                        <p:cTn id="58" dur="500"/>
                                        <p:tgtEl>
                                          <p:spTgt spid="2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
                                            <p:txEl>
                                              <p:pRg st="1" end="1"/>
                                            </p:txEl>
                                          </p:spTgt>
                                        </p:tgtEl>
                                        <p:attrNameLst>
                                          <p:attrName>style.visibility</p:attrName>
                                        </p:attrNameLst>
                                      </p:cBhvr>
                                      <p:to>
                                        <p:strVal val="visible"/>
                                      </p:to>
                                    </p:set>
                                    <p:animEffect transition="in" filter="fade">
                                      <p:cBhvr>
                                        <p:cTn id="63" dur="500"/>
                                        <p:tgtEl>
                                          <p:spTgt spid="20">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
                                            <p:txEl>
                                              <p:pRg st="2" end="2"/>
                                            </p:txEl>
                                          </p:spTgt>
                                        </p:tgtEl>
                                        <p:attrNameLst>
                                          <p:attrName>style.visibility</p:attrName>
                                        </p:attrNameLst>
                                      </p:cBhvr>
                                      <p:to>
                                        <p:strVal val="visible"/>
                                      </p:to>
                                    </p:set>
                                    <p:animEffect transition="in" filter="fade">
                                      <p:cBhvr>
                                        <p:cTn id="68" dur="500"/>
                                        <p:tgtEl>
                                          <p:spTgt spid="20">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fade">
                                      <p:cBhvr>
                                        <p:cTn id="78" dur="500"/>
                                        <p:tgtEl>
                                          <p:spTgt spid="25">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5">
                                            <p:txEl>
                                              <p:pRg st="1" end="1"/>
                                            </p:txEl>
                                          </p:spTgt>
                                        </p:tgtEl>
                                        <p:attrNameLst>
                                          <p:attrName>style.visibility</p:attrName>
                                        </p:attrNameLst>
                                      </p:cBhvr>
                                      <p:to>
                                        <p:strVal val="visible"/>
                                      </p:to>
                                    </p:set>
                                    <p:animEffect transition="in" filter="fade">
                                      <p:cBhvr>
                                        <p:cTn id="83" dur="500"/>
                                        <p:tgtEl>
                                          <p:spTgt spid="25">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5">
                                            <p:txEl>
                                              <p:pRg st="2" end="2"/>
                                            </p:txEl>
                                          </p:spTgt>
                                        </p:tgtEl>
                                        <p:attrNameLst>
                                          <p:attrName>style.visibility</p:attrName>
                                        </p:attrNameLst>
                                      </p:cBhvr>
                                      <p:to>
                                        <p:strVal val="visible"/>
                                      </p:to>
                                    </p:set>
                                    <p:animEffect transition="in" filter="fade">
                                      <p:cBhvr>
                                        <p:cTn id="88"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p:bldP spid="26" grpId="0"/>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Image 3">
            <a:extLst>
              <a:ext uri="{FF2B5EF4-FFF2-40B4-BE49-F238E27FC236}">
                <a16:creationId xmlns:a16="http://schemas.microsoft.com/office/drawing/2014/main" id="{459EF57E-4E83-4E54-AB6C-517C6374D40F}"/>
              </a:ext>
            </a:extLst>
          </p:cNvPr>
          <p:cNvPicPr>
            <a:picLocks noChangeAspect="1"/>
          </p:cNvPicPr>
          <p:nvPr/>
        </p:nvPicPr>
        <p:blipFill>
          <a:blip r:embed="rId3"/>
          <a:stretch>
            <a:fillRect/>
          </a:stretch>
        </p:blipFill>
        <p:spPr>
          <a:xfrm>
            <a:off x="7088442" y="2393587"/>
            <a:ext cx="4006351" cy="4098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721;p41">
            <a:extLst>
              <a:ext uri="{FF2B5EF4-FFF2-40B4-BE49-F238E27FC236}">
                <a16:creationId xmlns:a16="http://schemas.microsoft.com/office/drawing/2014/main" id="{91D1E1DF-857E-4369-A3E0-DEBC772DC303}"/>
              </a:ext>
            </a:extLst>
          </p:cNvPr>
          <p:cNvSpPr txBox="1">
            <a:spLocks noGrp="1"/>
          </p:cNvSpPr>
          <p:nvPr>
            <p:ph type="title"/>
          </p:nvPr>
        </p:nvSpPr>
        <p:spPr>
          <a:xfrm>
            <a:off x="1838218" y="369207"/>
            <a:ext cx="5399980" cy="661439"/>
          </a:xfrm>
          <a:prstGeom prst="rect">
            <a:avLst/>
          </a:prstGeom>
        </p:spPr>
        <p:txBody>
          <a:bodyPr spcFirstLastPara="1" wrap="square" lIns="121900" tIns="121900" rIns="121900" bIns="121900" anchor="t" anchorCtr="0">
            <a:noAutofit/>
          </a:bodyPr>
          <a:lstStyle/>
          <a:p>
            <a:r>
              <a:rPr lang="fr-FR" sz="3200" b="1" i="0" dirty="0">
                <a:solidFill>
                  <a:srgbClr val="00698D"/>
                </a:solidFill>
                <a:effectLst/>
                <a:latin typeface="Roboto" panose="02000000000000000000" pitchFamily="2" charset="0"/>
                <a:ea typeface="Roboto" panose="02000000000000000000" pitchFamily="2" charset="0"/>
                <a:cs typeface="Inter Medium"/>
              </a:rPr>
              <a:t>Objectifs </a:t>
            </a:r>
            <a:r>
              <a:rPr lang="fr-FR" sz="3200" b="1" dirty="0">
                <a:solidFill>
                  <a:srgbClr val="00698D"/>
                </a:solidFill>
                <a:latin typeface="Roboto" panose="02000000000000000000" pitchFamily="2" charset="0"/>
                <a:ea typeface="Roboto" panose="02000000000000000000" pitchFamily="2" charset="0"/>
              </a:rPr>
              <a:t>and</a:t>
            </a:r>
            <a:r>
              <a:rPr lang="fr-FR" sz="3200" b="1" i="0" dirty="0">
                <a:solidFill>
                  <a:srgbClr val="00698D"/>
                </a:solidFill>
                <a:effectLst/>
                <a:latin typeface="Roboto" panose="02000000000000000000" pitchFamily="2" charset="0"/>
                <a:ea typeface="Roboto" panose="02000000000000000000" pitchFamily="2" charset="0"/>
                <a:cs typeface="Inter Medium"/>
              </a:rPr>
              <a:t> contribution</a:t>
            </a:r>
            <a:endParaRPr lang="fr-FR" sz="4800" b="1" dirty="0"/>
          </a:p>
        </p:txBody>
      </p:sp>
      <p:sp>
        <p:nvSpPr>
          <p:cNvPr id="10" name="Rectangle à coins arrondis 10">
            <a:extLst>
              <a:ext uri="{FF2B5EF4-FFF2-40B4-BE49-F238E27FC236}">
                <a16:creationId xmlns:a16="http://schemas.microsoft.com/office/drawing/2014/main" id="{A908EE83-4583-4D55-A49F-384F7433C2DF}"/>
              </a:ext>
            </a:extLst>
          </p:cNvPr>
          <p:cNvSpPr/>
          <p:nvPr/>
        </p:nvSpPr>
        <p:spPr>
          <a:xfrm>
            <a:off x="1838218" y="1098393"/>
            <a:ext cx="9256575" cy="738130"/>
          </a:xfrm>
          <a:prstGeom prst="wedgeRoundRectCallout">
            <a:avLst>
              <a:gd name="adj1" fmla="val 15514"/>
              <a:gd name="adj2" fmla="val 93256"/>
              <a:gd name="adj3" fmla="val 16667"/>
            </a:avLst>
          </a:prstGeom>
          <a:solidFill>
            <a:srgbClr val="27D9AD"/>
          </a:solidFill>
          <a:ln>
            <a:solidFill>
              <a:srgbClr val="27D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49580" algn="ctr">
              <a:lnSpc>
                <a:spcPct val="150000"/>
              </a:lnSpc>
              <a:spcAft>
                <a:spcPts val="0"/>
              </a:spcAft>
            </a:pPr>
            <a:r>
              <a:rPr lang="en-US" sz="2000" dirty="0">
                <a:solidFill>
                  <a:schemeClr val="tx1"/>
                </a:solidFill>
                <a:effectLst/>
                <a:latin typeface="Chamberi Text"/>
                <a:ea typeface="Georgia" panose="02040502050405020303" pitchFamily="18" charset="0"/>
                <a:cs typeface="Times New Roman" panose="02020603050405020304" pitchFamily="18" charset="0"/>
              </a:rPr>
              <a:t>Realize a </a:t>
            </a:r>
            <a:r>
              <a:rPr lang="en-US" sz="2000" b="1" dirty="0">
                <a:solidFill>
                  <a:schemeClr val="tx1"/>
                </a:solidFill>
                <a:effectLst/>
                <a:latin typeface="Chamberi Text"/>
                <a:ea typeface="Georgia" panose="02040502050405020303" pitchFamily="18" charset="0"/>
                <a:cs typeface="Times New Roman" panose="02020603050405020304" pitchFamily="18" charset="0"/>
              </a:rPr>
              <a:t>mobile &amp; web application </a:t>
            </a:r>
            <a:r>
              <a:rPr lang="en-US" sz="2000" dirty="0">
                <a:solidFill>
                  <a:schemeClr val="tx1"/>
                </a:solidFill>
                <a:effectLst/>
                <a:latin typeface="Chamberi Text"/>
                <a:ea typeface="Georgia" panose="02040502050405020303" pitchFamily="18" charset="0"/>
                <a:cs typeface="Times New Roman" panose="02020603050405020304" pitchFamily="18" charset="0"/>
              </a:rPr>
              <a:t>based on a </a:t>
            </a:r>
            <a:r>
              <a:rPr lang="en-US" sz="2000" b="1" dirty="0">
                <a:solidFill>
                  <a:schemeClr val="tx1"/>
                </a:solidFill>
                <a:effectLst/>
                <a:latin typeface="Chamberi Text"/>
                <a:ea typeface="Georgia" panose="02040502050405020303" pitchFamily="18" charset="0"/>
                <a:cs typeface="Times New Roman" panose="02020603050405020304" pitchFamily="18" charset="0"/>
              </a:rPr>
              <a:t>microservices architecture</a:t>
            </a:r>
            <a:r>
              <a:rPr lang="en-US" sz="2000" dirty="0">
                <a:solidFill>
                  <a:schemeClr val="tx1"/>
                </a:solidFill>
                <a:effectLst/>
                <a:latin typeface="Chamberi Text"/>
                <a:ea typeface="Georgia" panose="02040502050405020303" pitchFamily="18" charset="0"/>
                <a:cs typeface="Times New Roman" panose="02020603050405020304" pitchFamily="18" charset="0"/>
              </a:rPr>
              <a:t>.</a:t>
            </a:r>
            <a:endParaRPr lang="fr-FR" sz="2000" dirty="0">
              <a:solidFill>
                <a:schemeClr val="tx1"/>
              </a:solidFill>
              <a:effectLst/>
              <a:latin typeface="Chamberi Text"/>
              <a:ea typeface="Georgia" panose="02040502050405020303"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4B2A9331-2AA6-40CB-87CE-6E38DCBD5E86}"/>
              </a:ext>
            </a:extLst>
          </p:cNvPr>
          <p:cNvSpPr/>
          <p:nvPr/>
        </p:nvSpPr>
        <p:spPr>
          <a:xfrm>
            <a:off x="715493" y="2393587"/>
            <a:ext cx="5380507" cy="3373359"/>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Manage tasks simply, conveniently and reliably anytime, anywhere with ease and confidence.</a:t>
            </a:r>
          </a:p>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Facilitate collaboration between laboratories.</a:t>
            </a:r>
          </a:p>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Ensure proper monitoring of subcontracting.</a:t>
            </a:r>
          </a:p>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Manage data effectively.</a:t>
            </a:r>
          </a:p>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Guarantee data security.</a:t>
            </a:r>
          </a:p>
          <a:p>
            <a:pPr marL="342900" indent="-342900" algn="just">
              <a:lnSpc>
                <a:spcPct val="150000"/>
              </a:lnSpc>
              <a:buFont typeface="Wingdings" panose="05000000000000000000" pitchFamily="2" charset="2"/>
              <a:buChar char=""/>
            </a:pPr>
            <a:r>
              <a:rPr lang="en-US" dirty="0">
                <a:latin typeface="Chamberi Text"/>
                <a:ea typeface="Georgia" panose="02040502050405020303" pitchFamily="18" charset="0"/>
                <a:cs typeface="Times New Roman" panose="02020603050405020304" pitchFamily="18" charset="0"/>
              </a:rPr>
              <a:t>Improve work efficiency and Increase productivity</a:t>
            </a:r>
            <a:r>
              <a:rPr lang="en-US" dirty="0" smtClean="0">
                <a:latin typeface="Chamberi Text"/>
                <a:ea typeface="Georgia" panose="02040502050405020303" pitchFamily="18" charset="0"/>
                <a:cs typeface="Times New Roman" panose="02020603050405020304" pitchFamily="18" charset="0"/>
              </a:rPr>
              <a:t>.</a:t>
            </a:r>
          </a:p>
          <a:p>
            <a:pPr marL="342900" indent="-342900" algn="just">
              <a:lnSpc>
                <a:spcPct val="150000"/>
              </a:lnSpc>
              <a:buFont typeface="Wingdings" panose="05000000000000000000" pitchFamily="2" charset="2"/>
              <a:buChar char=""/>
            </a:pPr>
            <a:r>
              <a:rPr lang="en-US" dirty="0" smtClean="0">
                <a:latin typeface="Chamberi Text"/>
                <a:ea typeface="Georgia" panose="02040502050405020303" pitchFamily="18" charset="0"/>
                <a:cs typeface="Times New Roman" panose="02020603050405020304" pitchFamily="18" charset="0"/>
              </a:rPr>
              <a:t>Optimize certain processes.</a:t>
            </a:r>
            <a:endParaRPr lang="en-US" dirty="0">
              <a:latin typeface="Chamberi Text"/>
              <a:ea typeface="Georgia" panose="02040502050405020303" pitchFamily="18" charset="0"/>
              <a:cs typeface="Times New Roman" panose="02020603050405020304" pitchFamily="18" charset="0"/>
            </a:endParaRPr>
          </a:p>
        </p:txBody>
      </p:sp>
      <p:sp>
        <p:nvSpPr>
          <p:cNvPr id="6" name="Ellipse 5">
            <a:extLst>
              <a:ext uri="{FF2B5EF4-FFF2-40B4-BE49-F238E27FC236}">
                <a16:creationId xmlns:a16="http://schemas.microsoft.com/office/drawing/2014/main" id="{DF06BCFA-81AC-4E15-BBF4-6F4830AF8590}"/>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spTree>
    <p:extLst>
      <p:ext uri="{BB962C8B-B14F-4D97-AF65-F5344CB8AC3E}">
        <p14:creationId xmlns:p14="http://schemas.microsoft.com/office/powerpoint/2010/main" val="409841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Effect transition="in" filter="fade">
                                      <p:cBhvr>
                                        <p:cTn id="37" dur="500"/>
                                        <p:tgtEl>
                                          <p:spTgt spid="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500"/>
                                        <p:tgtEl>
                                          <p:spTgt spid="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animEffect transition="in" filter="fade">
                                      <p:cBhvr>
                                        <p:cTn id="4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4" name="Google Shape;684;p37"/>
          <p:cNvSpPr txBox="1">
            <a:spLocks noGrp="1"/>
          </p:cNvSpPr>
          <p:nvPr>
            <p:ph type="title" idx="2"/>
          </p:nvPr>
        </p:nvSpPr>
        <p:spPr>
          <a:xfrm>
            <a:off x="876112" y="2022697"/>
            <a:ext cx="6273720" cy="1820844"/>
          </a:xfrm>
          <a:prstGeom prst="rect">
            <a:avLst/>
          </a:prstGeom>
        </p:spPr>
        <p:txBody>
          <a:bodyPr spcFirstLastPara="1" wrap="square" lIns="121900" tIns="121900" rIns="121900" bIns="121900" anchor="b" anchorCtr="0">
            <a:noAutofit/>
          </a:bodyPr>
          <a:lstStyle/>
          <a:p>
            <a:pPr algn="l"/>
            <a:r>
              <a:rPr lang="en" sz="5400" dirty="0"/>
              <a:t>Why Microservices</a:t>
            </a:r>
            <a:br>
              <a:rPr lang="en" sz="5400" dirty="0"/>
            </a:br>
            <a:r>
              <a:rPr lang="en" sz="5400" dirty="0"/>
              <a:t> architecture ?</a:t>
            </a:r>
            <a:endParaRPr sz="5400" dirty="0"/>
          </a:p>
        </p:txBody>
      </p:sp>
      <p:pic>
        <p:nvPicPr>
          <p:cNvPr id="1028" name="Picture 4">
            <a:extLst>
              <a:ext uri="{FF2B5EF4-FFF2-40B4-BE49-F238E27FC236}">
                <a16:creationId xmlns:a16="http://schemas.microsoft.com/office/drawing/2014/main" id="{77B56366-E3B9-4E24-B7C4-5A2742599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36" y="775606"/>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5565EC81-7E02-4451-89CE-BBD10C5CCB58}"/>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3"/>
          <p:cNvSpPr/>
          <p:nvPr/>
        </p:nvSpPr>
        <p:spPr>
          <a:xfrm>
            <a:off x="2294497" y="2104470"/>
            <a:ext cx="2858649" cy="1900196"/>
          </a:xfrm>
          <a:prstGeom prst="parallelogram">
            <a:avLst>
              <a:gd name="adj" fmla="val 25000"/>
            </a:avLst>
          </a:prstGeom>
          <a:gradFill>
            <a:gsLst>
              <a:gs pos="0">
                <a:schemeClr val="lt2"/>
              </a:gs>
              <a:gs pos="100000">
                <a:schemeClr val="accent1"/>
              </a:gs>
            </a:gsLst>
            <a:lin ang="2698631" scaled="0"/>
          </a:gradFill>
          <a:ln>
            <a:noFill/>
          </a:ln>
        </p:spPr>
        <p:txBody>
          <a:bodyPr spcFirstLastPara="1" wrap="square" lIns="121900" tIns="121900" rIns="121900" bIns="121900" anchor="ctr" anchorCtr="0">
            <a:noAutofit/>
          </a:bodyPr>
          <a:lstStyle/>
          <a:p>
            <a:endParaRPr sz="2400" dirty="0"/>
          </a:p>
        </p:txBody>
      </p:sp>
      <p:sp>
        <p:nvSpPr>
          <p:cNvPr id="607" name="Google Shape;607;p33"/>
          <p:cNvSpPr txBox="1">
            <a:spLocks noGrp="1"/>
          </p:cNvSpPr>
          <p:nvPr>
            <p:ph type="subTitle" idx="4"/>
          </p:nvPr>
        </p:nvSpPr>
        <p:spPr>
          <a:xfrm>
            <a:off x="6367581" y="4352326"/>
            <a:ext cx="4201200" cy="615600"/>
          </a:xfrm>
          <a:prstGeom prst="rect">
            <a:avLst/>
          </a:prstGeom>
        </p:spPr>
        <p:txBody>
          <a:bodyPr spcFirstLastPara="1" wrap="square" lIns="121900" tIns="121900" rIns="121900" bIns="121900" anchor="b" anchorCtr="0">
            <a:noAutofit/>
          </a:bodyPr>
          <a:lstStyle/>
          <a:p>
            <a:pPr marL="0" indent="0"/>
            <a:r>
              <a:rPr lang="fr-FR" sz="2400" dirty="0">
                <a:latin typeface="Roboto" panose="02000000000000000000" pitchFamily="2" charset="0"/>
                <a:ea typeface="Roboto" panose="02000000000000000000" pitchFamily="2" charset="0"/>
              </a:rPr>
              <a:t>Microservices architecture</a:t>
            </a:r>
            <a:endParaRPr dirty="0"/>
          </a:p>
        </p:txBody>
      </p:sp>
      <p:sp>
        <p:nvSpPr>
          <p:cNvPr id="611" name="Google Shape;611;p33"/>
          <p:cNvSpPr txBox="1">
            <a:spLocks noGrp="1"/>
          </p:cNvSpPr>
          <p:nvPr>
            <p:ph type="subTitle" idx="3"/>
          </p:nvPr>
        </p:nvSpPr>
        <p:spPr>
          <a:xfrm>
            <a:off x="1623221" y="4352326"/>
            <a:ext cx="4201200" cy="615600"/>
          </a:xfrm>
          <a:prstGeom prst="rect">
            <a:avLst/>
          </a:prstGeom>
        </p:spPr>
        <p:txBody>
          <a:bodyPr spcFirstLastPara="1" wrap="square" lIns="121900" tIns="121900" rIns="121900" bIns="121900" anchor="b" anchorCtr="0">
            <a:noAutofit/>
          </a:bodyPr>
          <a:lstStyle/>
          <a:p>
            <a:pPr marL="0" indent="0"/>
            <a:r>
              <a:rPr lang="fr-FR" sz="2400" dirty="0">
                <a:latin typeface="Roboto" panose="02000000000000000000" pitchFamily="2" charset="0"/>
                <a:ea typeface="Roboto" panose="02000000000000000000" pitchFamily="2" charset="0"/>
              </a:rPr>
              <a:t>Monolithic architecture</a:t>
            </a:r>
            <a:endParaRPr dirty="0"/>
          </a:p>
        </p:txBody>
      </p:sp>
      <p:sp>
        <p:nvSpPr>
          <p:cNvPr id="615" name="Google Shape;615;p33"/>
          <p:cNvSpPr/>
          <p:nvPr/>
        </p:nvSpPr>
        <p:spPr>
          <a:xfrm>
            <a:off x="7038856" y="2104470"/>
            <a:ext cx="2858605" cy="1900196"/>
          </a:xfrm>
          <a:prstGeom prst="parallelogram">
            <a:avLst>
              <a:gd name="adj" fmla="val 25000"/>
            </a:avLst>
          </a:prstGeom>
          <a:gradFill>
            <a:gsLst>
              <a:gs pos="0">
                <a:schemeClr val="accent2"/>
              </a:gs>
              <a:gs pos="100000">
                <a:schemeClr val="accent3"/>
              </a:gs>
            </a:gsLst>
            <a:lin ang="2698631" scaled="0"/>
          </a:gradFill>
          <a:ln>
            <a:noFill/>
          </a:ln>
        </p:spPr>
        <p:txBody>
          <a:bodyPr spcFirstLastPara="1" wrap="square" lIns="121900" tIns="121900" rIns="121900" bIns="121900" anchor="ctr" anchorCtr="0">
            <a:noAutofit/>
          </a:bodyPr>
          <a:lstStyle/>
          <a:p>
            <a:endParaRPr sz="2400"/>
          </a:p>
        </p:txBody>
      </p:sp>
      <p:pic>
        <p:nvPicPr>
          <p:cNvPr id="5" name="Image 4">
            <a:extLst>
              <a:ext uri="{FF2B5EF4-FFF2-40B4-BE49-F238E27FC236}">
                <a16:creationId xmlns:a16="http://schemas.microsoft.com/office/drawing/2014/main" id="{DE85DDB0-28ED-4A88-8E11-FE1D8EDBD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285" y="2452130"/>
            <a:ext cx="1397072" cy="1358970"/>
          </a:xfrm>
          <a:prstGeom prst="rect">
            <a:avLst/>
          </a:prstGeom>
        </p:spPr>
      </p:pic>
      <p:pic>
        <p:nvPicPr>
          <p:cNvPr id="7" name="Image 6">
            <a:extLst>
              <a:ext uri="{FF2B5EF4-FFF2-40B4-BE49-F238E27FC236}">
                <a16:creationId xmlns:a16="http://schemas.microsoft.com/office/drawing/2014/main" id="{BDF91696-BC17-40A1-A8F7-9393589A0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360" y="2289589"/>
            <a:ext cx="1669596" cy="1744354"/>
          </a:xfrm>
          <a:prstGeom prst="rect">
            <a:avLst/>
          </a:prstGeom>
        </p:spPr>
      </p:pic>
      <p:sp>
        <p:nvSpPr>
          <p:cNvPr id="8" name="Ellipse 7">
            <a:extLst>
              <a:ext uri="{FF2B5EF4-FFF2-40B4-BE49-F238E27FC236}">
                <a16:creationId xmlns:a16="http://schemas.microsoft.com/office/drawing/2014/main" id="{A8FC1A0A-B789-4728-8D18-E90AA80C715F}"/>
              </a:ext>
            </a:extLst>
          </p:cNvPr>
          <p:cNvSpPr/>
          <p:nvPr/>
        </p:nvSpPr>
        <p:spPr>
          <a:xfrm>
            <a:off x="11357247" y="6087799"/>
            <a:ext cx="558800" cy="554037"/>
          </a:xfrm>
          <a:prstGeom prst="ellipse">
            <a:avLst/>
          </a:prstGeom>
          <a:solidFill>
            <a:srgbClr val="0D8A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500"/>
                                        <p:tgtEl>
                                          <p:spTgt spid="6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1">
                                            <p:txEl>
                                              <p:pRg st="0" end="0"/>
                                            </p:txEl>
                                          </p:spTgt>
                                        </p:tgtEl>
                                        <p:attrNameLst>
                                          <p:attrName>style.visibility</p:attrName>
                                        </p:attrNameLst>
                                      </p:cBhvr>
                                      <p:to>
                                        <p:strVal val="visible"/>
                                      </p:to>
                                    </p:set>
                                    <p:animEffect transition="in" filter="fade">
                                      <p:cBhvr>
                                        <p:cTn id="13" dur="500"/>
                                        <p:tgtEl>
                                          <p:spTgt spid="6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15"/>
                                        </p:tgtEl>
                                        <p:attrNameLst>
                                          <p:attrName>style.visibility</p:attrName>
                                        </p:attrNameLst>
                                      </p:cBhvr>
                                      <p:to>
                                        <p:strVal val="visible"/>
                                      </p:to>
                                    </p:set>
                                    <p:animEffect transition="in" filter="fade">
                                      <p:cBhvr>
                                        <p:cTn id="18" dur="500"/>
                                        <p:tgtEl>
                                          <p:spTgt spid="61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7">
                                            <p:txEl>
                                              <p:pRg st="0" end="0"/>
                                            </p:txEl>
                                          </p:spTgt>
                                        </p:tgtEl>
                                        <p:attrNameLst>
                                          <p:attrName>style.visibility</p:attrName>
                                        </p:attrNameLst>
                                      </p:cBhvr>
                                      <p:to>
                                        <p:strVal val="visible"/>
                                      </p:to>
                                    </p:set>
                                    <p:animEffect transition="in" filter="fade">
                                      <p:cBhvr>
                                        <p:cTn id="24" dur="500"/>
                                        <p:tgtEl>
                                          <p:spTgt spid="6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p:bldP spid="607" grpId="0" build="p"/>
      <p:bldP spid="611" grpId="0" build="p"/>
      <p:bldP spid="615" grpId="0" animBg="1"/>
    </p:bldLst>
  </p:timing>
</p:sld>
</file>

<file path=ppt/theme/theme1.xml><?xml version="1.0" encoding="utf-8"?>
<a:theme xmlns:a="http://schemas.openxmlformats.org/drawingml/2006/main" name="Modern Stripes Case Report by Slidesgo">
  <a:themeElements>
    <a:clrScheme name="Simple Light">
      <a:dk1>
        <a:srgbClr val="003749"/>
      </a:dk1>
      <a:lt1>
        <a:srgbClr val="FFFFFF"/>
      </a:lt1>
      <a:dk2>
        <a:srgbClr val="E4F0FA"/>
      </a:dk2>
      <a:lt2>
        <a:srgbClr val="00698D"/>
      </a:lt2>
      <a:accent1>
        <a:srgbClr val="26CFEA"/>
      </a:accent1>
      <a:accent2>
        <a:srgbClr val="16CA9F"/>
      </a:accent2>
      <a:accent3>
        <a:srgbClr val="3AEABC"/>
      </a:accent3>
      <a:accent4>
        <a:srgbClr val="0198CC"/>
      </a:accent4>
      <a:accent5>
        <a:srgbClr val="FFFFFF"/>
      </a:accent5>
      <a:accent6>
        <a:srgbClr val="FFFFFF"/>
      </a:accent6>
      <a:hlink>
        <a:srgbClr val="0037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13694</TotalTime>
  <Words>2280</Words>
  <Application>Microsoft Office PowerPoint</Application>
  <PresentationFormat>Widescreen</PresentationFormat>
  <Paragraphs>276</Paragraphs>
  <Slides>34</Slides>
  <Notes>34</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Arial</vt:lpstr>
      <vt:lpstr>Bebas Neue</vt:lpstr>
      <vt:lpstr>Calibri</vt:lpstr>
      <vt:lpstr>Chamberi Text</vt:lpstr>
      <vt:lpstr>Georgia</vt:lpstr>
      <vt:lpstr>Google Sans</vt:lpstr>
      <vt:lpstr>Inter Light</vt:lpstr>
      <vt:lpstr>Inter Medium</vt:lpstr>
      <vt:lpstr>Poppins</vt:lpstr>
      <vt:lpstr>PT Sans</vt:lpstr>
      <vt:lpstr>Roboto</vt:lpstr>
      <vt:lpstr>Times New Roman</vt:lpstr>
      <vt:lpstr>Wingdings</vt:lpstr>
      <vt:lpstr>Modern Stripes Case Report by Slidesgo</vt:lpstr>
      <vt:lpstr>PowerPoint Presentation</vt:lpstr>
      <vt:lpstr>Presented by</vt:lpstr>
      <vt:lpstr>PowerPoint Presentation</vt:lpstr>
      <vt:lpstr>PowerPoint Presentation</vt:lpstr>
      <vt:lpstr>Context</vt:lpstr>
      <vt:lpstr>PowerPoint Presentation</vt:lpstr>
      <vt:lpstr>Objectifs and contribution</vt:lpstr>
      <vt:lpstr>Why Microservices  architecture ?</vt:lpstr>
      <vt:lpstr>PowerPoint Presentation</vt:lpstr>
      <vt:lpstr>Monolithic architecture</vt:lpstr>
      <vt:lpstr>Microservices architecture</vt:lpstr>
      <vt:lpstr>PowerPoint Presentation</vt:lpstr>
      <vt:lpstr>PowerPoint Presentation</vt:lpstr>
      <vt:lpstr>LabCollector</vt:lpstr>
      <vt:lpstr>LabWare</vt:lpstr>
      <vt:lpstr>Proposed model description</vt:lpstr>
      <vt:lpstr>PowerPoint Presentation</vt:lpstr>
      <vt:lpstr>PowerPoint Presentation</vt:lpstr>
      <vt:lpstr>PowerPoint Presentation</vt:lpstr>
      <vt:lpstr>Use case diagram for mobile app</vt:lpstr>
      <vt:lpstr>PowerPoint Presentation</vt:lpstr>
      <vt:lpstr>PowerPoint Presentation</vt:lpstr>
      <vt:lpstr>PowerPoint Presentation</vt:lpstr>
      <vt:lpstr>PowerPoint Presentation</vt:lpstr>
      <vt:lpstr>PowerPoint Presentation</vt:lpstr>
      <vt:lpstr>Software environment</vt:lpstr>
      <vt:lpstr>“SMARTLAB” architecture </vt:lpstr>
      <vt:lpstr>“SMARTLAB”    architecture </vt:lpstr>
      <vt:lpstr>Video Presentation</vt:lpstr>
      <vt:lpstr>PowerPoint Presentation</vt:lpstr>
      <vt:lpstr>PowerPoint Presentation</vt:lpstr>
      <vt:lpstr>Conclusion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LAB</dc:title>
  <dc:creator>Samsung</dc:creator>
  <cp:lastModifiedBy>Samsung</cp:lastModifiedBy>
  <cp:revision>273</cp:revision>
  <dcterms:created xsi:type="dcterms:W3CDTF">2023-07-20T12:35:10Z</dcterms:created>
  <dcterms:modified xsi:type="dcterms:W3CDTF">2023-09-14T05:49:05Z</dcterms:modified>
</cp:coreProperties>
</file>